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8"/>
  </p:notesMasterIdLst>
  <p:sldIdLst>
    <p:sldId id="256" r:id="rId2"/>
    <p:sldId id="257" r:id="rId3"/>
    <p:sldId id="258" r:id="rId4"/>
    <p:sldId id="267" r:id="rId5"/>
    <p:sldId id="259" r:id="rId6"/>
    <p:sldId id="260" r:id="rId7"/>
    <p:sldId id="261" r:id="rId8"/>
    <p:sldId id="262" r:id="rId9"/>
    <p:sldId id="263" r:id="rId10"/>
    <p:sldId id="264" r:id="rId11"/>
    <p:sldId id="265" r:id="rId12"/>
    <p:sldId id="266"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7478" autoAdjust="0"/>
  </p:normalViewPr>
  <p:slideViewPr>
    <p:cSldViewPr snapToGrid="0">
      <p:cViewPr varScale="1">
        <p:scale>
          <a:sx n="66" d="100"/>
          <a:sy n="66" d="100"/>
        </p:scale>
        <p:origin x="1095" y="5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822041-33CD-4B49-BAEA-6CB2CF04CAE3}" type="datetimeFigureOut">
              <a:rPr lang="en-IN" smtClean="0"/>
              <a:t>07-03-2025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2CE88-EE2C-433F-8495-B5166F197DBB}" type="slidenum">
              <a:rPr lang="en-IN" smtClean="0"/>
              <a:t>‹#›</a:t>
            </a:fld>
            <a:endParaRPr lang="en-IN"/>
          </a:p>
        </p:txBody>
      </p:sp>
    </p:spTree>
    <p:extLst>
      <p:ext uri="{BB962C8B-B14F-4D97-AF65-F5344CB8AC3E}">
        <p14:creationId xmlns:p14="http://schemas.microsoft.com/office/powerpoint/2010/main" val="2764968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2</a:t>
            </a:fld>
            <a:endParaRPr lang="en-IN"/>
          </a:p>
        </p:txBody>
      </p:sp>
    </p:spTree>
    <p:extLst>
      <p:ext uri="{BB962C8B-B14F-4D97-AF65-F5344CB8AC3E}">
        <p14:creationId xmlns:p14="http://schemas.microsoft.com/office/powerpoint/2010/main" val="361010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3</a:t>
            </a:fld>
            <a:endParaRPr lang="en-IN"/>
          </a:p>
        </p:txBody>
      </p:sp>
    </p:spTree>
    <p:extLst>
      <p:ext uri="{BB962C8B-B14F-4D97-AF65-F5344CB8AC3E}">
        <p14:creationId xmlns:p14="http://schemas.microsoft.com/office/powerpoint/2010/main" val="2438639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4</a:t>
            </a:fld>
            <a:endParaRPr lang="en-IN"/>
          </a:p>
        </p:txBody>
      </p:sp>
    </p:spTree>
    <p:extLst>
      <p:ext uri="{BB962C8B-B14F-4D97-AF65-F5344CB8AC3E}">
        <p14:creationId xmlns:p14="http://schemas.microsoft.com/office/powerpoint/2010/main" val="2615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5</a:t>
            </a:fld>
            <a:endParaRPr lang="en-IN"/>
          </a:p>
        </p:txBody>
      </p:sp>
    </p:spTree>
    <p:extLst>
      <p:ext uri="{BB962C8B-B14F-4D97-AF65-F5344CB8AC3E}">
        <p14:creationId xmlns:p14="http://schemas.microsoft.com/office/powerpoint/2010/main" val="260314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11</a:t>
            </a:fld>
            <a:endParaRPr lang="en-IN"/>
          </a:p>
        </p:txBody>
      </p:sp>
    </p:spTree>
    <p:extLst>
      <p:ext uri="{BB962C8B-B14F-4D97-AF65-F5344CB8AC3E}">
        <p14:creationId xmlns:p14="http://schemas.microsoft.com/office/powerpoint/2010/main" val="1399731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12</a:t>
            </a:fld>
            <a:endParaRPr lang="en-IN"/>
          </a:p>
        </p:txBody>
      </p:sp>
    </p:spTree>
    <p:extLst>
      <p:ext uri="{BB962C8B-B14F-4D97-AF65-F5344CB8AC3E}">
        <p14:creationId xmlns:p14="http://schemas.microsoft.com/office/powerpoint/2010/main" val="3851479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1E2CE88-EE2C-433F-8495-B5166F197DBB}" type="slidenum">
              <a:rPr lang="en-IN" smtClean="0"/>
              <a:t>15</a:t>
            </a:fld>
            <a:endParaRPr lang="en-IN"/>
          </a:p>
        </p:txBody>
      </p:sp>
    </p:spTree>
    <p:extLst>
      <p:ext uri="{BB962C8B-B14F-4D97-AF65-F5344CB8AC3E}">
        <p14:creationId xmlns:p14="http://schemas.microsoft.com/office/powerpoint/2010/main" val="479534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741C-6FA8-91F4-5C18-F5A470555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C01029-27F5-75D8-1F54-0C5D86F398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AA4F6D-1E01-CC26-B8FB-D4F8B96F3E0E}"/>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443A266E-C34D-EABD-4D77-604DCCE156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8BFAFB-B5BD-B73A-5192-7FE22F3F0358}"/>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100029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75E4-2026-10FA-135E-EA1E6CC2EB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BB0316-2A8A-2868-5A4B-9370B92735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42B85B-E580-C3BB-D11C-A3585F7D2B62}"/>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1259A6B3-42D2-0715-DEF3-C586E41243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14D5B0-8941-F78B-66EA-12467E9DB920}"/>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166234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5F20A-B085-11A9-5485-1148AA6BB3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7089BE-07E6-8A96-E704-C8F1B21F60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5031CA-85D8-55E1-20E0-593047D152D2}"/>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C9B1F6F4-FABF-CABE-6948-C1ADED157F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02CECD-E3EB-3101-E0AC-59E18E1A6B60}"/>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389710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B9AA-C073-5B39-E087-869CFDF7F1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4A255A-E5F5-F77D-E96B-FEFA46973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A046B0-D803-07FE-C432-725D6747D404}"/>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0C5C56BC-A914-0E35-069D-FCC5237C8C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40358E-06FC-4CA2-B066-15278AFF80F0}"/>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454802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5F6-24E3-F727-11A3-55092AB1F3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5C0A6A-BE2D-111F-2CA5-96D548AB2D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F8C704-C99C-3499-15DA-432F2A199EED}"/>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2BCF94AE-E780-2A59-E458-350E693691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230F25-5F77-097B-2B02-EE30E024FEAF}"/>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31726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558D-EDF6-37EA-DB17-8697A0F5D7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28DF65-9BDA-5E56-63CA-8BE981BFDE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D792DE-0977-4648-42DD-F9E4549AFC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28D9DAA-818E-B09C-FC1E-F11A78C0A3DD}"/>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6" name="Footer Placeholder 5">
            <a:extLst>
              <a:ext uri="{FF2B5EF4-FFF2-40B4-BE49-F238E27FC236}">
                <a16:creationId xmlns:a16="http://schemas.microsoft.com/office/drawing/2014/main" id="{3FD037B0-82A3-F69D-CC53-CA52CA6E5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9493C4-37A9-54AE-B4DD-49C27CF1C6A9}"/>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384264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AE20-924C-1A8E-3E19-AB5AF1F3DF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AD035B-410B-1E90-0682-D60AF68B2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5AFCDE-A6D1-A6A7-5ABB-10D088B22B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A82242-04B2-8996-62E9-27BA632305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1EAA9E-15ED-6AFF-E0D6-6D6D37A742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8C0D29-36A8-FA14-AEEC-69FA916FFD60}"/>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8" name="Footer Placeholder 7">
            <a:extLst>
              <a:ext uri="{FF2B5EF4-FFF2-40B4-BE49-F238E27FC236}">
                <a16:creationId xmlns:a16="http://schemas.microsoft.com/office/drawing/2014/main" id="{D3AA8513-B994-9F93-7C07-EED458E6DE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797105-1378-57F2-746B-FB447444C1B7}"/>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421119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2E22-7E45-9E9D-1F73-10C46675E4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8D83E2-1B71-1C9E-72A4-A1ABB67AC6BB}"/>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4" name="Footer Placeholder 3">
            <a:extLst>
              <a:ext uri="{FF2B5EF4-FFF2-40B4-BE49-F238E27FC236}">
                <a16:creationId xmlns:a16="http://schemas.microsoft.com/office/drawing/2014/main" id="{678A4F43-063C-E4FD-46BD-3C7EE16D69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102377-D9BB-92E2-F717-541AD266BFEA}"/>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1945794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B457A-CF33-E4E6-61EC-249116B5A234}"/>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3" name="Footer Placeholder 2">
            <a:extLst>
              <a:ext uri="{FF2B5EF4-FFF2-40B4-BE49-F238E27FC236}">
                <a16:creationId xmlns:a16="http://schemas.microsoft.com/office/drawing/2014/main" id="{24C60666-8C22-1EA2-09C4-7D0FBE7543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C7AC1D-6F78-F99F-2D58-BF9AFC59C7B0}"/>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212042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A01A-50DA-8097-3B93-63C4C074B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0AE65D-FCF0-58B7-AC43-21E724B0C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312DE9-7D7A-6978-8777-E9452F7B7A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90000-A577-E0B9-9F3D-89B9F1897383}"/>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6" name="Footer Placeholder 5">
            <a:extLst>
              <a:ext uri="{FF2B5EF4-FFF2-40B4-BE49-F238E27FC236}">
                <a16:creationId xmlns:a16="http://schemas.microsoft.com/office/drawing/2014/main" id="{8BF2A856-E543-DAF8-FC93-DE00C714AA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7CDA60-7543-1355-32E0-5AAE06AFC12D}"/>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1564609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9064-93ED-D674-7260-56FB8A105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5F002D-C77A-B6AF-E6D6-5B9499B38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191F67-4E80-64AB-08D3-2F54E4FE7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63761-3DF4-7BCE-1D82-2ED1ED13C06B}"/>
              </a:ext>
            </a:extLst>
          </p:cNvPr>
          <p:cNvSpPr>
            <a:spLocks noGrp="1"/>
          </p:cNvSpPr>
          <p:nvPr>
            <p:ph type="dt" sz="half" idx="10"/>
          </p:nvPr>
        </p:nvSpPr>
        <p:spPr/>
        <p:txBody>
          <a:bodyPr/>
          <a:lstStyle/>
          <a:p>
            <a:fld id="{D7185D2D-2CC7-4235-A882-8CFF10C29C7F}" type="datetimeFigureOut">
              <a:rPr lang="en-IN" smtClean="0"/>
              <a:t>07-03-2025</a:t>
            </a:fld>
            <a:endParaRPr lang="en-IN"/>
          </a:p>
        </p:txBody>
      </p:sp>
      <p:sp>
        <p:nvSpPr>
          <p:cNvPr id="6" name="Footer Placeholder 5">
            <a:extLst>
              <a:ext uri="{FF2B5EF4-FFF2-40B4-BE49-F238E27FC236}">
                <a16:creationId xmlns:a16="http://schemas.microsoft.com/office/drawing/2014/main" id="{3EAE792A-4FB4-FFE6-6279-2F4A050FC7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2683DD-FEC3-AF67-CA57-09E16BDC3AB9}"/>
              </a:ext>
            </a:extLst>
          </p:cNvPr>
          <p:cNvSpPr>
            <a:spLocks noGrp="1"/>
          </p:cNvSpPr>
          <p:nvPr>
            <p:ph type="sldNum" sz="quarter" idx="12"/>
          </p:nvPr>
        </p:nvSpPr>
        <p:spPr/>
        <p:txBody>
          <a:bodyPr/>
          <a:lstStyle/>
          <a:p>
            <a:fld id="{373F7896-CBEF-4CF8-9B33-3E4B9F7BB699}" type="slidenum">
              <a:rPr lang="en-IN" smtClean="0"/>
              <a:t>‹#›</a:t>
            </a:fld>
            <a:endParaRPr lang="en-IN"/>
          </a:p>
        </p:txBody>
      </p:sp>
    </p:spTree>
    <p:extLst>
      <p:ext uri="{BB962C8B-B14F-4D97-AF65-F5344CB8AC3E}">
        <p14:creationId xmlns:p14="http://schemas.microsoft.com/office/powerpoint/2010/main" val="71548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CF002-BC2E-7DB3-EB12-7B22D9CEF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97E933-AD5B-E420-D202-852EE7BC02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D2DDC2-7A07-6F4F-C43C-0E2DE61D79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185D2D-2CC7-4235-A882-8CFF10C29C7F}" type="datetimeFigureOut">
              <a:rPr lang="en-IN" smtClean="0"/>
              <a:t>07-03-2025</a:t>
            </a:fld>
            <a:endParaRPr lang="en-IN"/>
          </a:p>
        </p:txBody>
      </p:sp>
      <p:sp>
        <p:nvSpPr>
          <p:cNvPr id="5" name="Footer Placeholder 4">
            <a:extLst>
              <a:ext uri="{FF2B5EF4-FFF2-40B4-BE49-F238E27FC236}">
                <a16:creationId xmlns:a16="http://schemas.microsoft.com/office/drawing/2014/main" id="{F3C04715-753B-08E1-155A-E1AFACFB57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62F3F31-2372-C08A-140B-CCC100C2D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3F7896-CBEF-4CF8-9B33-3E4B9F7BB699}" type="slidenum">
              <a:rPr lang="en-IN" smtClean="0"/>
              <a:t>‹#›</a:t>
            </a:fld>
            <a:endParaRPr lang="en-IN"/>
          </a:p>
        </p:txBody>
      </p:sp>
    </p:spTree>
    <p:extLst>
      <p:ext uri="{BB962C8B-B14F-4D97-AF65-F5344CB8AC3E}">
        <p14:creationId xmlns:p14="http://schemas.microsoft.com/office/powerpoint/2010/main" val="57016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booking-com15.p.rapidapi.com/api/v1/cars/searchCarRental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figma.com/proto/uACBKUe4vraUHWhi85EoAE/CarRento?node-id=48-2093&amp;t=zTiVZAqhwZKPdEOP-0&amp;scaling=scale-down&amp;content-scaling=fixed&amp;page-id=0%3A1&amp;starting-point-node-id=48%3A2093&amp;show-proto-sidebar=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4953-C6E3-8660-EA11-C8D3F3969933}"/>
              </a:ext>
            </a:extLst>
          </p:cNvPr>
          <p:cNvSpPr>
            <a:spLocks noGrp="1"/>
          </p:cNvSpPr>
          <p:nvPr>
            <p:ph type="ctrTitle"/>
          </p:nvPr>
        </p:nvSpPr>
        <p:spPr>
          <a:xfrm>
            <a:off x="4837044" y="1319877"/>
            <a:ext cx="5056495" cy="1408207"/>
          </a:xfrm>
        </p:spPr>
        <p:txBody>
          <a:bodyPr>
            <a:normAutofit fontScale="90000"/>
          </a:bodyPr>
          <a:lstStyle/>
          <a:p>
            <a:pPr algn="l"/>
            <a:r>
              <a:rPr lang="en-US" dirty="0">
                <a:solidFill>
                  <a:schemeClr val="tx1"/>
                </a:solidFill>
                <a:latin typeface="Bookman Old Style" panose="02050604050505020204" pitchFamily="18" charset="0"/>
              </a:rPr>
              <a:t>CarRento</a:t>
            </a:r>
            <a:br>
              <a:rPr lang="en-US" dirty="0">
                <a:solidFill>
                  <a:schemeClr val="tx1"/>
                </a:solidFill>
                <a:latin typeface="Bookman Old Style" panose="02050604050505020204" pitchFamily="18" charset="0"/>
              </a:rPr>
            </a:br>
            <a:r>
              <a:rPr lang="en-US" sz="4400" dirty="0">
                <a:solidFill>
                  <a:schemeClr val="tx1"/>
                </a:solidFill>
                <a:latin typeface="Bookman Old Style" panose="02050604050505020204" pitchFamily="18" charset="0"/>
              </a:rPr>
              <a:t>Mobile Application</a:t>
            </a:r>
            <a:endParaRPr lang="en-IN" sz="4400" dirty="0">
              <a:solidFill>
                <a:schemeClr val="tx1"/>
              </a:solidFill>
              <a:latin typeface="Bookman Old Style" panose="02050604050505020204" pitchFamily="18" charset="0"/>
            </a:endParaRPr>
          </a:p>
        </p:txBody>
      </p:sp>
      <p:pic>
        <p:nvPicPr>
          <p:cNvPr id="4" name="Image 0" descr="preencoded.png">
            <a:extLst>
              <a:ext uri="{FF2B5EF4-FFF2-40B4-BE49-F238E27FC236}">
                <a16:creationId xmlns:a16="http://schemas.microsoft.com/office/drawing/2014/main" id="{1503F171-BC62-0757-2CAB-DEA966A803D9}"/>
              </a:ext>
            </a:extLst>
          </p:cNvPr>
          <p:cNvPicPr>
            <a:picLocks noChangeAspect="1"/>
          </p:cNvPicPr>
          <p:nvPr/>
        </p:nvPicPr>
        <p:blipFill>
          <a:blip r:embed="rId2"/>
          <a:stretch>
            <a:fillRect/>
          </a:stretch>
        </p:blipFill>
        <p:spPr>
          <a:xfrm>
            <a:off x="0" y="0"/>
            <a:ext cx="4837044" cy="6858000"/>
          </a:xfrm>
          <a:prstGeom prst="rect">
            <a:avLst/>
          </a:prstGeom>
        </p:spPr>
      </p:pic>
      <p:sp>
        <p:nvSpPr>
          <p:cNvPr id="6" name="TextBox 5">
            <a:extLst>
              <a:ext uri="{FF2B5EF4-FFF2-40B4-BE49-F238E27FC236}">
                <a16:creationId xmlns:a16="http://schemas.microsoft.com/office/drawing/2014/main" id="{5A330656-DAA8-BC8F-B8D7-1A60D2691821}"/>
              </a:ext>
            </a:extLst>
          </p:cNvPr>
          <p:cNvSpPr txBox="1"/>
          <p:nvPr/>
        </p:nvSpPr>
        <p:spPr>
          <a:xfrm>
            <a:off x="4837044" y="2789332"/>
            <a:ext cx="7699513" cy="520399"/>
          </a:xfrm>
          <a:prstGeom prst="rect">
            <a:avLst/>
          </a:prstGeom>
          <a:noFill/>
        </p:spPr>
        <p:txBody>
          <a:bodyPr wrap="square">
            <a:spAutoFit/>
          </a:bodyPr>
          <a:lstStyle/>
          <a:p>
            <a:pPr marL="0" indent="0" algn="l">
              <a:lnSpc>
                <a:spcPts val="3550"/>
              </a:lnSpc>
              <a:buNone/>
            </a:pPr>
            <a:r>
              <a:rPr lang="en-US" sz="2300" dirty="0">
                <a:latin typeface="Nobile" pitchFamily="34" charset="0"/>
                <a:ea typeface="Nobile" pitchFamily="34" charset="-122"/>
                <a:cs typeface="Nobile" pitchFamily="34" charset="-120"/>
              </a:rPr>
              <a:t>CMP7163 Advanced Mobile Computing Project 2024/5</a:t>
            </a:r>
            <a:endParaRPr lang="en-US" sz="2300" dirty="0"/>
          </a:p>
        </p:txBody>
      </p:sp>
      <p:pic>
        <p:nvPicPr>
          <p:cNvPr id="7" name="Image 1" descr="preencoded.png">
            <a:extLst>
              <a:ext uri="{FF2B5EF4-FFF2-40B4-BE49-F238E27FC236}">
                <a16:creationId xmlns:a16="http://schemas.microsoft.com/office/drawing/2014/main" id="{B21494C0-5627-14BE-80FB-6FC530DB0FE1}"/>
              </a:ext>
            </a:extLst>
          </p:cNvPr>
          <p:cNvPicPr>
            <a:picLocks noChangeAspect="1"/>
          </p:cNvPicPr>
          <p:nvPr/>
        </p:nvPicPr>
        <p:blipFill>
          <a:blip r:embed="rId3"/>
          <a:stretch>
            <a:fillRect/>
          </a:stretch>
        </p:blipFill>
        <p:spPr>
          <a:xfrm>
            <a:off x="9281160" y="20182"/>
            <a:ext cx="2910840" cy="806291"/>
          </a:xfrm>
          <a:prstGeom prst="rect">
            <a:avLst/>
          </a:prstGeom>
        </p:spPr>
      </p:pic>
      <p:sp>
        <p:nvSpPr>
          <p:cNvPr id="8" name="TextBox 7">
            <a:extLst>
              <a:ext uri="{FF2B5EF4-FFF2-40B4-BE49-F238E27FC236}">
                <a16:creationId xmlns:a16="http://schemas.microsoft.com/office/drawing/2014/main" id="{63F5F5B5-ADC2-337D-48D8-0A3F59587691}"/>
              </a:ext>
            </a:extLst>
          </p:cNvPr>
          <p:cNvSpPr txBox="1"/>
          <p:nvPr/>
        </p:nvSpPr>
        <p:spPr>
          <a:xfrm>
            <a:off x="8441635" y="4377272"/>
            <a:ext cx="3750365" cy="923330"/>
          </a:xfrm>
          <a:prstGeom prst="rect">
            <a:avLst/>
          </a:prstGeom>
          <a:noFill/>
        </p:spPr>
        <p:txBody>
          <a:bodyPr wrap="square" rtlCol="0">
            <a:spAutoFit/>
          </a:bodyPr>
          <a:lstStyle/>
          <a:p>
            <a:pPr algn="r"/>
            <a:r>
              <a:rPr lang="en-US" dirty="0">
                <a:latin typeface="Nobile" panose="020B0604020202020204" charset="0"/>
              </a:rPr>
              <a:t>Submitted By :</a:t>
            </a:r>
          </a:p>
          <a:p>
            <a:pPr algn="r"/>
            <a:r>
              <a:rPr lang="en-US" dirty="0">
                <a:latin typeface="Nobile" panose="020B0604020202020204" charset="0"/>
              </a:rPr>
              <a:t> </a:t>
            </a:r>
          </a:p>
          <a:p>
            <a:pPr algn="r"/>
            <a:r>
              <a:rPr lang="en-US" dirty="0">
                <a:latin typeface="Nobile" panose="020B0604020202020204" charset="0"/>
              </a:rPr>
              <a:t>Maddela Harsha Sree (24171038)</a:t>
            </a:r>
            <a:endParaRPr lang="en-IN" dirty="0">
              <a:latin typeface="Nobile" panose="020B0604020202020204" charset="0"/>
            </a:endParaRPr>
          </a:p>
        </p:txBody>
      </p:sp>
      <p:sp>
        <p:nvSpPr>
          <p:cNvPr id="10" name="TextBox 9">
            <a:extLst>
              <a:ext uri="{FF2B5EF4-FFF2-40B4-BE49-F238E27FC236}">
                <a16:creationId xmlns:a16="http://schemas.microsoft.com/office/drawing/2014/main" id="{31F2C07D-0505-B24C-6A53-43D351737A8D}"/>
              </a:ext>
            </a:extLst>
          </p:cNvPr>
          <p:cNvSpPr txBox="1"/>
          <p:nvPr/>
        </p:nvSpPr>
        <p:spPr>
          <a:xfrm>
            <a:off x="8441634" y="5538123"/>
            <a:ext cx="3750365" cy="923330"/>
          </a:xfrm>
          <a:prstGeom prst="rect">
            <a:avLst/>
          </a:prstGeom>
          <a:noFill/>
        </p:spPr>
        <p:txBody>
          <a:bodyPr wrap="square" rtlCol="0">
            <a:spAutoFit/>
          </a:bodyPr>
          <a:lstStyle/>
          <a:p>
            <a:pPr algn="r"/>
            <a:r>
              <a:rPr lang="en-US" dirty="0">
                <a:latin typeface="Nobile" panose="020B0604020202020204" charset="0"/>
              </a:rPr>
              <a:t>Submitted To :</a:t>
            </a:r>
          </a:p>
          <a:p>
            <a:pPr algn="r"/>
            <a:r>
              <a:rPr lang="en-US" dirty="0">
                <a:latin typeface="Nobile" panose="020B0604020202020204" charset="0"/>
              </a:rPr>
              <a:t> </a:t>
            </a:r>
          </a:p>
          <a:p>
            <a:pPr algn="r"/>
            <a:r>
              <a:rPr lang="en-IN" b="0" i="0" dirty="0">
                <a:solidFill>
                  <a:srgbClr val="212529"/>
                </a:solidFill>
                <a:effectLst/>
                <a:latin typeface="Nobile" panose="020B0604020202020204" charset="0"/>
              </a:rPr>
              <a:t>Prof Harjinder Singh</a:t>
            </a:r>
            <a:endParaRPr lang="en-IN" dirty="0">
              <a:latin typeface="Nobile" panose="020B0604020202020204" charset="0"/>
            </a:endParaRPr>
          </a:p>
        </p:txBody>
      </p:sp>
    </p:spTree>
    <p:extLst>
      <p:ext uri="{BB962C8B-B14F-4D97-AF65-F5344CB8AC3E}">
        <p14:creationId xmlns:p14="http://schemas.microsoft.com/office/powerpoint/2010/main" val="124890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phone&#10;&#10;AI-generated content may be incorrect.">
            <a:extLst>
              <a:ext uri="{FF2B5EF4-FFF2-40B4-BE49-F238E27FC236}">
                <a16:creationId xmlns:a16="http://schemas.microsoft.com/office/drawing/2014/main" id="{E532E817-F22F-8D51-B368-82ABCBC59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96" y="1335314"/>
            <a:ext cx="2032133" cy="4085567"/>
          </a:xfrm>
          <a:prstGeom prst="rect">
            <a:avLst/>
          </a:prstGeom>
        </p:spPr>
      </p:pic>
      <p:pic>
        <p:nvPicPr>
          <p:cNvPr id="5" name="Picture 4" descr="A screen shot of a phone&#10;&#10;AI-generated content may be incorrect.">
            <a:extLst>
              <a:ext uri="{FF2B5EF4-FFF2-40B4-BE49-F238E27FC236}">
                <a16:creationId xmlns:a16="http://schemas.microsoft.com/office/drawing/2014/main" id="{D68BDDD4-B62D-E450-0474-5B0EAF91B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826" y="1353638"/>
            <a:ext cx="2032132" cy="4098708"/>
          </a:xfrm>
          <a:prstGeom prst="rect">
            <a:avLst/>
          </a:prstGeom>
        </p:spPr>
      </p:pic>
      <p:pic>
        <p:nvPicPr>
          <p:cNvPr id="7" name="Picture 6" descr="A screen shot of a phone&#10;&#10;AI-generated content may be incorrect.">
            <a:extLst>
              <a:ext uri="{FF2B5EF4-FFF2-40B4-BE49-F238E27FC236}">
                <a16:creationId xmlns:a16="http://schemas.microsoft.com/office/drawing/2014/main" id="{446B7E31-39F7-103D-45F0-896DC75C6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114" y="1353638"/>
            <a:ext cx="1969286" cy="4084445"/>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538D2E01-92E7-AD29-ADE7-BC6576671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6797" y="1353638"/>
            <a:ext cx="1969285" cy="4048917"/>
          </a:xfrm>
          <a:prstGeom prst="rect">
            <a:avLst/>
          </a:prstGeom>
        </p:spPr>
      </p:pic>
      <p:cxnSp>
        <p:nvCxnSpPr>
          <p:cNvPr id="11" name="Straight Arrow Connector 10">
            <a:extLst>
              <a:ext uri="{FF2B5EF4-FFF2-40B4-BE49-F238E27FC236}">
                <a16:creationId xmlns:a16="http://schemas.microsoft.com/office/drawing/2014/main" id="{802C5561-69B9-9D84-0896-2BB7C84202EE}"/>
              </a:ext>
            </a:extLst>
          </p:cNvPr>
          <p:cNvCxnSpPr/>
          <p:nvPr/>
        </p:nvCxnSpPr>
        <p:spPr>
          <a:xfrm>
            <a:off x="2547938" y="3624263"/>
            <a:ext cx="10648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8035274A-43E1-4CC9-E572-9E498AADDE49}"/>
              </a:ext>
            </a:extLst>
          </p:cNvPr>
          <p:cNvCxnSpPr>
            <a:cxnSpLocks/>
          </p:cNvCxnSpPr>
          <p:nvPr/>
        </p:nvCxnSpPr>
        <p:spPr>
          <a:xfrm flipH="1">
            <a:off x="2600325" y="3105150"/>
            <a:ext cx="49291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E2AB75B2-152E-90C0-8FE0-C9314B82A423}"/>
              </a:ext>
            </a:extLst>
          </p:cNvPr>
          <p:cNvCxnSpPr>
            <a:cxnSpLocks/>
          </p:cNvCxnSpPr>
          <p:nvPr/>
        </p:nvCxnSpPr>
        <p:spPr>
          <a:xfrm flipV="1">
            <a:off x="3080382" y="1025128"/>
            <a:ext cx="0" cy="20704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CC01D37-F689-9E0C-AD72-8F86BCE0D06C}"/>
              </a:ext>
            </a:extLst>
          </p:cNvPr>
          <p:cNvCxnSpPr>
            <a:cxnSpLocks/>
          </p:cNvCxnSpPr>
          <p:nvPr/>
        </p:nvCxnSpPr>
        <p:spPr>
          <a:xfrm>
            <a:off x="3080382" y="1038225"/>
            <a:ext cx="396335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82B513F3-F9F7-4393-DE57-AA4D6E1390F0}"/>
              </a:ext>
            </a:extLst>
          </p:cNvPr>
          <p:cNvCxnSpPr>
            <a:cxnSpLocks/>
          </p:cNvCxnSpPr>
          <p:nvPr/>
        </p:nvCxnSpPr>
        <p:spPr>
          <a:xfrm>
            <a:off x="7043738" y="1025128"/>
            <a:ext cx="0" cy="328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084E959-61A9-8D2A-7AD0-E4171FA371E5}"/>
              </a:ext>
            </a:extLst>
          </p:cNvPr>
          <p:cNvCxnSpPr>
            <a:cxnSpLocks/>
          </p:cNvCxnSpPr>
          <p:nvPr/>
        </p:nvCxnSpPr>
        <p:spPr>
          <a:xfrm>
            <a:off x="5405438" y="4379119"/>
            <a:ext cx="106067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41F2FDA-86CD-765B-C680-76D501EA3EF7}"/>
              </a:ext>
            </a:extLst>
          </p:cNvPr>
          <p:cNvCxnSpPr>
            <a:cxnSpLocks/>
          </p:cNvCxnSpPr>
          <p:nvPr/>
        </p:nvCxnSpPr>
        <p:spPr>
          <a:xfrm>
            <a:off x="8108950" y="4121150"/>
            <a:ext cx="121784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717236A7-1C51-DE27-928D-DCA372E03CE8}"/>
              </a:ext>
            </a:extLst>
          </p:cNvPr>
          <p:cNvCxnSpPr>
            <a:cxnSpLocks/>
          </p:cNvCxnSpPr>
          <p:nvPr/>
        </p:nvCxnSpPr>
        <p:spPr>
          <a:xfrm flipH="1">
            <a:off x="2721429" y="1827646"/>
            <a:ext cx="107387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197E9635-58EA-CBC2-3481-9782184B7889}"/>
              </a:ext>
            </a:extLst>
          </p:cNvPr>
          <p:cNvCxnSpPr/>
          <p:nvPr/>
        </p:nvCxnSpPr>
        <p:spPr>
          <a:xfrm flipH="1">
            <a:off x="6034088" y="1827646"/>
            <a:ext cx="5905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Connector 42">
            <a:extLst>
              <a:ext uri="{FF2B5EF4-FFF2-40B4-BE49-F238E27FC236}">
                <a16:creationId xmlns:a16="http://schemas.microsoft.com/office/drawing/2014/main" id="{1B439EAF-7601-BFE0-7F8B-F717952CDE16}"/>
              </a:ext>
            </a:extLst>
          </p:cNvPr>
          <p:cNvCxnSpPr/>
          <p:nvPr/>
        </p:nvCxnSpPr>
        <p:spPr>
          <a:xfrm>
            <a:off x="6053138" y="1827646"/>
            <a:ext cx="0" cy="472642"/>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0D6AFFBB-1EB5-228C-7427-035BD75DA241}"/>
              </a:ext>
            </a:extLst>
          </p:cNvPr>
          <p:cNvCxnSpPr>
            <a:cxnSpLocks/>
          </p:cNvCxnSpPr>
          <p:nvPr/>
        </p:nvCxnSpPr>
        <p:spPr>
          <a:xfrm flipH="1">
            <a:off x="2706688" y="2289175"/>
            <a:ext cx="33464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76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F689B3-9519-8869-E3BA-3FB73E313352}"/>
              </a:ext>
            </a:extLst>
          </p:cNvPr>
          <p:cNvSpPr txBox="1"/>
          <p:nvPr/>
        </p:nvSpPr>
        <p:spPr>
          <a:xfrm>
            <a:off x="86138" y="297401"/>
            <a:ext cx="6321287" cy="746358"/>
          </a:xfrm>
          <a:prstGeom prst="rect">
            <a:avLst/>
          </a:prstGeom>
          <a:noFill/>
        </p:spPr>
        <p:txBody>
          <a:bodyPr wrap="square">
            <a:spAutoFit/>
          </a:bodyPr>
          <a:lstStyle/>
          <a:p>
            <a:pPr marL="0" indent="0" algn="ctr">
              <a:lnSpc>
                <a:spcPts val="5100"/>
              </a:lnSpc>
              <a:buNone/>
            </a:pPr>
            <a:r>
              <a:rPr lang="en-US" sz="4450">
                <a:solidFill>
                  <a:srgbClr val="1B1B27"/>
                </a:solidFill>
                <a:latin typeface="Bookman Old Style" panose="02050604050505020204" pitchFamily="18" charset="0"/>
              </a:rPr>
              <a:t>Overall App Design</a:t>
            </a:r>
            <a:endParaRPr lang="en-US" sz="4450" dirty="0">
              <a:latin typeface="Bookman Old Style" panose="02050604050505020204" pitchFamily="18" charset="0"/>
            </a:endParaRPr>
          </a:p>
        </p:txBody>
      </p:sp>
      <p:sp>
        <p:nvSpPr>
          <p:cNvPr id="3" name="Text 1">
            <a:extLst>
              <a:ext uri="{FF2B5EF4-FFF2-40B4-BE49-F238E27FC236}">
                <a16:creationId xmlns:a16="http://schemas.microsoft.com/office/drawing/2014/main" id="{4E4CD304-0CB7-FA77-4288-7B93999E37D2}"/>
              </a:ext>
            </a:extLst>
          </p:cNvPr>
          <p:cNvSpPr/>
          <p:nvPr/>
        </p:nvSpPr>
        <p:spPr>
          <a:xfrm>
            <a:off x="760276" y="1154973"/>
            <a:ext cx="6231850" cy="566976"/>
          </a:xfrm>
          <a:prstGeom prst="rect">
            <a:avLst/>
          </a:prstGeom>
          <a:noFill/>
          <a:ln/>
        </p:spPr>
        <p:txBody>
          <a:bodyPr wrap="none" lIns="0" tIns="0" rIns="0" bIns="0" rtlCol="0" anchor="t"/>
          <a:lstStyle/>
          <a:p>
            <a:pPr marL="0" indent="0" algn="ctr">
              <a:lnSpc>
                <a:spcPts val="4450"/>
              </a:lnSpc>
              <a:buNone/>
            </a:pPr>
            <a:r>
              <a:rPr lang="en-US" sz="3550">
                <a:solidFill>
                  <a:srgbClr val="1B1B27"/>
                </a:solidFill>
                <a:latin typeface="Bookman Old Style" panose="02050604050505020204" pitchFamily="18" charset="0"/>
                <a:ea typeface="Corben" pitchFamily="34" charset="-122"/>
                <a:cs typeface="Corben" pitchFamily="34" charset="-120"/>
              </a:rPr>
              <a:t>Class Diagram for the App</a:t>
            </a:r>
            <a:endParaRPr lang="en-US" sz="3550" dirty="0">
              <a:latin typeface="Bookman Old Style" panose="02050604050505020204" pitchFamily="18" charset="0"/>
            </a:endParaRPr>
          </a:p>
        </p:txBody>
      </p:sp>
      <p:pic>
        <p:nvPicPr>
          <p:cNvPr id="7" name="Picture 6">
            <a:extLst>
              <a:ext uri="{FF2B5EF4-FFF2-40B4-BE49-F238E27FC236}">
                <a16:creationId xmlns:a16="http://schemas.microsoft.com/office/drawing/2014/main" id="{14A3774F-E96A-ECA5-3AF7-1DE1AB5FE5CD}"/>
              </a:ext>
            </a:extLst>
          </p:cNvPr>
          <p:cNvPicPr>
            <a:picLocks noChangeAspect="1"/>
          </p:cNvPicPr>
          <p:nvPr/>
        </p:nvPicPr>
        <p:blipFill>
          <a:blip r:embed="rId3"/>
          <a:stretch>
            <a:fillRect/>
          </a:stretch>
        </p:blipFill>
        <p:spPr>
          <a:xfrm>
            <a:off x="2177952" y="1833163"/>
            <a:ext cx="7627229" cy="4928891"/>
          </a:xfrm>
          <a:prstGeom prst="rect">
            <a:avLst/>
          </a:prstGeom>
        </p:spPr>
      </p:pic>
    </p:spTree>
    <p:extLst>
      <p:ext uri="{BB962C8B-B14F-4D97-AF65-F5344CB8AC3E}">
        <p14:creationId xmlns:p14="http://schemas.microsoft.com/office/powerpoint/2010/main" val="125401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16453D-1E76-0B56-2D77-B79C7B714069}"/>
              </a:ext>
            </a:extLst>
          </p:cNvPr>
          <p:cNvSpPr txBox="1"/>
          <p:nvPr/>
        </p:nvSpPr>
        <p:spPr>
          <a:xfrm>
            <a:off x="468558" y="119270"/>
            <a:ext cx="8256105" cy="746358"/>
          </a:xfrm>
          <a:prstGeom prst="rect">
            <a:avLst/>
          </a:prstGeom>
          <a:noFill/>
        </p:spPr>
        <p:txBody>
          <a:bodyPr wrap="square">
            <a:spAutoFit/>
          </a:bodyPr>
          <a:lstStyle/>
          <a:p>
            <a:pPr marL="0" indent="0" algn="ctr">
              <a:lnSpc>
                <a:spcPts val="5100"/>
              </a:lnSpc>
              <a:buNone/>
            </a:pPr>
            <a:r>
              <a:rPr lang="en-US" sz="4450">
                <a:solidFill>
                  <a:srgbClr val="1B1B27"/>
                </a:solidFill>
                <a:latin typeface="Bookman Old Style" panose="02050604050505020204" pitchFamily="18" charset="0"/>
              </a:rPr>
              <a:t>UI Design Flow Explanation</a:t>
            </a:r>
            <a:endParaRPr lang="en-US" sz="4450" dirty="0">
              <a:latin typeface="Bookman Old Style" panose="02050604050505020204" pitchFamily="18" charset="0"/>
            </a:endParaRPr>
          </a:p>
        </p:txBody>
      </p:sp>
      <p:sp>
        <p:nvSpPr>
          <p:cNvPr id="3" name="Text 1">
            <a:extLst>
              <a:ext uri="{FF2B5EF4-FFF2-40B4-BE49-F238E27FC236}">
                <a16:creationId xmlns:a16="http://schemas.microsoft.com/office/drawing/2014/main" id="{A4DB4877-D073-4FB8-F071-73CBD08D8764}"/>
              </a:ext>
            </a:extLst>
          </p:cNvPr>
          <p:cNvSpPr/>
          <p:nvPr/>
        </p:nvSpPr>
        <p:spPr>
          <a:xfrm>
            <a:off x="468558" y="1018780"/>
            <a:ext cx="11406178" cy="5719949"/>
          </a:xfrm>
          <a:prstGeom prst="rect">
            <a:avLst/>
          </a:prstGeom>
          <a:noFill/>
          <a:ln/>
        </p:spPr>
        <p:txBody>
          <a:bodyPr wrap="square" lIns="0" tIns="0" rIns="0" bIns="0" rtlCol="0" anchor="t"/>
          <a:lstStyle/>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This Design flow will explain the process when the user opens the application. The user needs to login or Signup into the mobile application.</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After successful logging, the user will search for the car to rent by manually entering the location or he can use the GPS which can detect the current location.</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The user will give the pickup location and return location for the car and then he select the date and time which is preferrable to the user to rent the car and click the search button.</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Upon pressing the search button, a list of cars with different models which are available will be displayed on the screen. From the displayed cars the user will select a car.</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After selecting the car, the user can see the features and description of the car and its cost per day. If he likes he can confirm to book, if not the user can always go back and select the other car according to their needs and preferences.</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After the successful booking of the car the user will receive a mail which contains the booking details. The user can also go to the history section to see the previous rent history of the cars.</a:t>
            </a:r>
          </a:p>
          <a:p>
            <a:pPr marL="342900" indent="-342900">
              <a:lnSpc>
                <a:spcPts val="285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If the user liked the car he can always save, them to his favorites and re-rent the car for the future trips.</a:t>
            </a:r>
          </a:p>
          <a:p>
            <a:pPr marL="342900" indent="-342900">
              <a:lnSpc>
                <a:spcPts val="2850"/>
              </a:lnSpc>
              <a:buSzPct val="100000"/>
              <a:buFont typeface="Arial" panose="020B0604020202020204" pitchFamily="34" charset="0"/>
              <a:buChar char="•"/>
            </a:pPr>
            <a:endParaRPr lang="en-US" sz="2000" dirty="0">
              <a:solidFill>
                <a:srgbClr val="404155"/>
              </a:solidFill>
              <a:latin typeface="Nobile" pitchFamily="34" charset="0"/>
              <a:ea typeface="Nobile" pitchFamily="34" charset="-122"/>
              <a:cs typeface="Nobile" pitchFamily="34" charset="-120"/>
            </a:endParaRPr>
          </a:p>
        </p:txBody>
      </p:sp>
    </p:spTree>
    <p:extLst>
      <p:ext uri="{BB962C8B-B14F-4D97-AF65-F5344CB8AC3E}">
        <p14:creationId xmlns:p14="http://schemas.microsoft.com/office/powerpoint/2010/main" val="320269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827BE-2473-97DC-2E35-13AB2E5AB891}"/>
              </a:ext>
            </a:extLst>
          </p:cNvPr>
          <p:cNvSpPr txBox="1"/>
          <p:nvPr/>
        </p:nvSpPr>
        <p:spPr>
          <a:xfrm>
            <a:off x="165652" y="297402"/>
            <a:ext cx="8256105" cy="746358"/>
          </a:xfrm>
          <a:prstGeom prst="rect">
            <a:avLst/>
          </a:prstGeom>
          <a:noFill/>
        </p:spPr>
        <p:txBody>
          <a:bodyPr wrap="square">
            <a:spAutoFit/>
          </a:bodyPr>
          <a:lstStyle/>
          <a:p>
            <a:pPr marL="0" indent="0" algn="ctr">
              <a:lnSpc>
                <a:spcPts val="5100"/>
              </a:lnSpc>
              <a:buNone/>
            </a:pPr>
            <a:r>
              <a:rPr lang="en-US" sz="4400" dirty="0">
                <a:solidFill>
                  <a:srgbClr val="1B1B27"/>
                </a:solidFill>
                <a:latin typeface="Bookman Old Style" panose="02050604050505020204" pitchFamily="18" charset="0"/>
              </a:rPr>
              <a:t>On-Device Data Persistence</a:t>
            </a:r>
            <a:endParaRPr lang="en-US" sz="4400" dirty="0">
              <a:latin typeface="Bookman Old Style" panose="02050604050505020204" pitchFamily="18" charset="0"/>
            </a:endParaRPr>
          </a:p>
        </p:txBody>
      </p:sp>
      <p:sp>
        <p:nvSpPr>
          <p:cNvPr id="3" name="Text 1">
            <a:extLst>
              <a:ext uri="{FF2B5EF4-FFF2-40B4-BE49-F238E27FC236}">
                <a16:creationId xmlns:a16="http://schemas.microsoft.com/office/drawing/2014/main" id="{4C3098E7-55FE-F372-E361-035B19898B32}"/>
              </a:ext>
            </a:extLst>
          </p:cNvPr>
          <p:cNvSpPr/>
          <p:nvPr/>
        </p:nvSpPr>
        <p:spPr>
          <a:xfrm>
            <a:off x="424070" y="1254563"/>
            <a:ext cx="10939670" cy="5484940"/>
          </a:xfrm>
          <a:prstGeom prst="rect">
            <a:avLst/>
          </a:prstGeom>
          <a:noFill/>
          <a:ln/>
        </p:spPr>
        <p:txBody>
          <a:bodyPr wrap="square" lIns="0" tIns="0" rIns="0" bIns="0" rtlCol="0" anchor="t"/>
          <a:lstStyle/>
          <a:p>
            <a:pPr marL="342900" indent="-342900">
              <a:lnSpc>
                <a:spcPct val="150000"/>
              </a:lnSpc>
              <a:buSzPct val="100000"/>
              <a:buFont typeface="Arial" panose="020B0604020202020204" pitchFamily="34" charset="0"/>
              <a:buChar char="•"/>
            </a:pPr>
            <a:r>
              <a:rPr lang="en-US" sz="2800" dirty="0">
                <a:solidFill>
                  <a:srgbClr val="404155"/>
                </a:solidFill>
                <a:latin typeface="Nobile" pitchFamily="34" charset="0"/>
                <a:ea typeface="Nobile" pitchFamily="34" charset="-122"/>
                <a:cs typeface="Nobile" pitchFamily="34" charset="-120"/>
              </a:rPr>
              <a:t>Will use the </a:t>
            </a:r>
            <a:r>
              <a:rPr lang="en-US" sz="2800" b="1" dirty="0">
                <a:solidFill>
                  <a:srgbClr val="404155"/>
                </a:solidFill>
                <a:latin typeface="Nobile" pitchFamily="34" charset="0"/>
                <a:ea typeface="Nobile" pitchFamily="34" charset="-122"/>
                <a:cs typeface="Nobile" pitchFamily="34" charset="-120"/>
              </a:rPr>
              <a:t>SQLite</a:t>
            </a:r>
            <a:r>
              <a:rPr lang="en-US" sz="2800" dirty="0">
                <a:solidFill>
                  <a:srgbClr val="404155"/>
                </a:solidFill>
                <a:latin typeface="Nobile" pitchFamily="34" charset="0"/>
                <a:ea typeface="Nobile" pitchFamily="34" charset="-122"/>
                <a:cs typeface="Nobile" pitchFamily="34" charset="-120"/>
              </a:rPr>
              <a:t> :</a:t>
            </a:r>
          </a:p>
          <a:p>
            <a:pPr marL="800100" lvl="1" indent="-342900">
              <a:lnSpc>
                <a:spcPct val="150000"/>
              </a:lnSpc>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Which works good for both Android and IOS.</a:t>
            </a:r>
          </a:p>
          <a:p>
            <a:pPr marL="800100" lvl="1" indent="-342900">
              <a:lnSpc>
                <a:spcPts val="2850"/>
              </a:lnSpc>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To store the data of the saved favorite cars, rent history of the cars in a local storage so that the user can still be able to see the cars that he saved in offline mode.</a:t>
            </a:r>
          </a:p>
          <a:p>
            <a:pPr marL="457200" indent="-457200">
              <a:buFont typeface="Arial" panose="020B0604020202020204" pitchFamily="34" charset="0"/>
              <a:buChar char="•"/>
            </a:pPr>
            <a:endParaRPr lang="en-US" sz="2800" dirty="0">
              <a:solidFill>
                <a:srgbClr val="404155"/>
              </a:solidFill>
              <a:latin typeface="Nobile" pitchFamily="34" charset="0"/>
            </a:endParaRPr>
          </a:p>
          <a:p>
            <a:pPr marL="457200" indent="-457200">
              <a:buFont typeface="Arial" panose="020B0604020202020204" pitchFamily="34" charset="0"/>
              <a:buChar char="•"/>
            </a:pPr>
            <a:r>
              <a:rPr lang="en-US" sz="2800" dirty="0">
                <a:solidFill>
                  <a:srgbClr val="404155"/>
                </a:solidFill>
                <a:latin typeface="Nobile" pitchFamily="34" charset="0"/>
                <a:ea typeface="Nobile" pitchFamily="34" charset="-122"/>
                <a:cs typeface="Nobile" pitchFamily="34" charset="-120"/>
              </a:rPr>
              <a:t>Will use the </a:t>
            </a:r>
            <a:r>
              <a:rPr lang="en-US" sz="2800" b="1" dirty="0">
                <a:solidFill>
                  <a:srgbClr val="404155"/>
                </a:solidFill>
                <a:latin typeface="Nobile" pitchFamily="34" charset="0"/>
                <a:ea typeface="Nobile" pitchFamily="34" charset="-122"/>
                <a:cs typeface="Nobile" pitchFamily="34" charset="-120"/>
              </a:rPr>
              <a:t>Redux:</a:t>
            </a:r>
            <a:r>
              <a:rPr lang="en-US" sz="2800" dirty="0">
                <a:solidFill>
                  <a:srgbClr val="404155"/>
                </a:solidFill>
                <a:latin typeface="Nobile" pitchFamily="34" charset="0"/>
                <a:ea typeface="Nobile" pitchFamily="34" charset="-122"/>
                <a:cs typeface="Nobile" pitchFamily="34" charset="-120"/>
              </a:rPr>
              <a:t> </a:t>
            </a:r>
            <a:endParaRPr lang="en-US" sz="2800" dirty="0"/>
          </a:p>
          <a:p>
            <a:pPr marL="914400" lvl="1" indent="-457200">
              <a:lnSpc>
                <a:spcPct val="150000"/>
              </a:lnSpc>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Which helps in moving the data across multiple screens.</a:t>
            </a:r>
          </a:p>
          <a:p>
            <a:pPr marL="914400" lvl="1" indent="-457200">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Data consistency across the different components of the app.</a:t>
            </a:r>
          </a:p>
          <a:p>
            <a:pPr marL="914400" lvl="1" indent="-457200">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Global state management of the app.</a:t>
            </a:r>
          </a:p>
        </p:txBody>
      </p:sp>
    </p:spTree>
    <p:extLst>
      <p:ext uri="{BB962C8B-B14F-4D97-AF65-F5344CB8AC3E}">
        <p14:creationId xmlns:p14="http://schemas.microsoft.com/office/powerpoint/2010/main" val="2045394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AABFF8-AE30-A700-2A40-C93E3D485FD6}"/>
              </a:ext>
            </a:extLst>
          </p:cNvPr>
          <p:cNvSpPr txBox="1"/>
          <p:nvPr/>
        </p:nvSpPr>
        <p:spPr>
          <a:xfrm>
            <a:off x="-216453" y="0"/>
            <a:ext cx="8256105" cy="1337995"/>
          </a:xfrm>
          <a:prstGeom prst="rect">
            <a:avLst/>
          </a:prstGeom>
          <a:noFill/>
        </p:spPr>
        <p:txBody>
          <a:bodyPr wrap="square">
            <a:spAutoFit/>
          </a:bodyPr>
          <a:lstStyle/>
          <a:p>
            <a:pPr marL="0" indent="0" algn="ctr">
              <a:lnSpc>
                <a:spcPts val="5100"/>
              </a:lnSpc>
              <a:buNone/>
            </a:pPr>
            <a:r>
              <a:rPr lang="en-US" sz="4400" dirty="0">
                <a:solidFill>
                  <a:srgbClr val="1B1B27"/>
                </a:solidFill>
                <a:latin typeface="Bookman Old Style" panose="02050604050505020204" pitchFamily="18" charset="0"/>
              </a:rPr>
              <a:t>Off-Device Data Source</a:t>
            </a:r>
          </a:p>
          <a:p>
            <a:pPr marL="0" indent="0" algn="ctr">
              <a:lnSpc>
                <a:spcPts val="5100"/>
              </a:lnSpc>
              <a:buNone/>
            </a:pPr>
            <a:r>
              <a:rPr lang="en-US" sz="3200" dirty="0">
                <a:solidFill>
                  <a:srgbClr val="1B1B27"/>
                </a:solidFill>
                <a:latin typeface="Bookman Old Style" panose="02050604050505020204" pitchFamily="18" charset="0"/>
              </a:rPr>
              <a:t>Restful Webservices</a:t>
            </a:r>
            <a:endParaRPr lang="en-US" sz="3200" dirty="0">
              <a:latin typeface="Bookman Old Style" panose="02050604050505020204" pitchFamily="18" charset="0"/>
            </a:endParaRPr>
          </a:p>
        </p:txBody>
      </p:sp>
      <p:sp>
        <p:nvSpPr>
          <p:cNvPr id="5" name="Text 1">
            <a:extLst>
              <a:ext uri="{FF2B5EF4-FFF2-40B4-BE49-F238E27FC236}">
                <a16:creationId xmlns:a16="http://schemas.microsoft.com/office/drawing/2014/main" id="{3FEF3DF1-580B-2C41-8841-9CB5E6D7ECF1}"/>
              </a:ext>
            </a:extLst>
          </p:cNvPr>
          <p:cNvSpPr/>
          <p:nvPr/>
        </p:nvSpPr>
        <p:spPr>
          <a:xfrm>
            <a:off x="627976" y="1252260"/>
            <a:ext cx="11491137" cy="5260377"/>
          </a:xfrm>
          <a:prstGeom prst="rect">
            <a:avLst/>
          </a:prstGeom>
          <a:noFill/>
          <a:ln/>
        </p:spPr>
        <p:txBody>
          <a:bodyPr wrap="square" lIns="0" tIns="0" rIns="0" bIns="0" rtlCol="0" anchor="t"/>
          <a:lstStyle/>
          <a:p>
            <a:pPr marL="342900" indent="-342900">
              <a:lnSpc>
                <a:spcPct val="150000"/>
              </a:lnSpc>
              <a:buSzPct val="100000"/>
              <a:buFont typeface="Arial" panose="020B0604020202020204" pitchFamily="34" charset="0"/>
              <a:buChar char="•"/>
            </a:pPr>
            <a:r>
              <a:rPr lang="en-US" sz="2000" dirty="0">
                <a:solidFill>
                  <a:srgbClr val="404155"/>
                </a:solidFill>
                <a:latin typeface="Nobile" pitchFamily="34" charset="0"/>
                <a:ea typeface="Nobile" pitchFamily="34" charset="-122"/>
                <a:cs typeface="Nobile" pitchFamily="34" charset="-120"/>
              </a:rPr>
              <a:t>Will use the  Car RESTful Web Service to get the data</a:t>
            </a:r>
          </a:p>
          <a:p>
            <a:pPr marL="800100" lvl="1" indent="-342900">
              <a:lnSpc>
                <a:spcPct val="150000"/>
              </a:lnSpc>
              <a:buSzPct val="100000"/>
              <a:buFont typeface="Arial" panose="020B0604020202020204" pitchFamily="34" charset="0"/>
              <a:buChar char="•"/>
            </a:pPr>
            <a:r>
              <a:rPr lang="en-US" sz="1600" dirty="0">
                <a:solidFill>
                  <a:srgbClr val="404155"/>
                </a:solidFill>
                <a:latin typeface="Nobile" pitchFamily="34" charset="0"/>
              </a:rPr>
              <a:t>Example Request URL to search for the cars. </a:t>
            </a:r>
          </a:p>
          <a:p>
            <a:pPr lvl="1">
              <a:lnSpc>
                <a:spcPct val="150000"/>
              </a:lnSpc>
              <a:buSzPct val="100000"/>
            </a:pPr>
            <a:r>
              <a:rPr lang="en-US" sz="1600" dirty="0">
                <a:solidFill>
                  <a:srgbClr val="404155"/>
                </a:solidFill>
                <a:latin typeface="Nobile" pitchFamily="34" charset="0"/>
              </a:rPr>
              <a:t>    </a:t>
            </a:r>
            <a:r>
              <a:rPr lang="en-US" sz="1600" dirty="0">
                <a:solidFill>
                  <a:srgbClr val="404155"/>
                </a:solidFill>
                <a:latin typeface="Nobile" pitchFamily="34" charset="0"/>
                <a:hlinkClick r:id="rId2"/>
              </a:rPr>
              <a:t>https://booking-com15.p.rapidapi.com/api/v1/cars/searchCarRentals</a:t>
            </a:r>
            <a:endParaRPr lang="en-US" sz="1600" dirty="0">
              <a:solidFill>
                <a:srgbClr val="404155"/>
              </a:solidFill>
              <a:latin typeface="Nobile" pitchFamily="34" charset="0"/>
            </a:endParaRPr>
          </a:p>
          <a:p>
            <a:pPr marL="800100" lvl="1" indent="-342900">
              <a:lnSpc>
                <a:spcPct val="150000"/>
              </a:lnSpc>
              <a:buSzPct val="100000"/>
              <a:buFont typeface="Arial" panose="020B0604020202020204" pitchFamily="34" charset="0"/>
              <a:buChar char="•"/>
            </a:pPr>
            <a:r>
              <a:rPr lang="en-US" sz="1600" dirty="0">
                <a:solidFill>
                  <a:srgbClr val="404155"/>
                </a:solidFill>
                <a:latin typeface="Nobile" pitchFamily="34" charset="0"/>
              </a:rPr>
              <a:t>Example Response in Json Format</a:t>
            </a:r>
          </a:p>
          <a:p>
            <a:pPr lvl="1">
              <a:lnSpc>
                <a:spcPct val="150000"/>
              </a:lnSpc>
              <a:buSzPct val="100000"/>
            </a:pPr>
            <a:r>
              <a:rPr lang="en-US" sz="1600" dirty="0">
                <a:solidFill>
                  <a:srgbClr val="404155"/>
                </a:solidFill>
                <a:latin typeface="Nobile" pitchFamily="34" charset="0"/>
              </a:rPr>
              <a:t>{</a:t>
            </a:r>
          </a:p>
          <a:p>
            <a:pPr lvl="1">
              <a:lnSpc>
                <a:spcPct val="150000"/>
              </a:lnSpc>
              <a:buSzPct val="100000"/>
            </a:pPr>
            <a:r>
              <a:rPr lang="en-US" sz="1600" dirty="0">
                <a:solidFill>
                  <a:srgbClr val="404155"/>
                </a:solidFill>
                <a:latin typeface="Nobile" pitchFamily="34" charset="0"/>
              </a:rPr>
              <a:t>	carId:"691524961"</a:t>
            </a:r>
          </a:p>
          <a:p>
            <a:pPr lvl="1">
              <a:lnSpc>
                <a:spcPct val="150000"/>
              </a:lnSpc>
              <a:buSzPct val="100000"/>
            </a:pPr>
            <a:r>
              <a:rPr lang="en-US" sz="1600" dirty="0">
                <a:solidFill>
                  <a:srgbClr val="404155"/>
                </a:solidFill>
                <a:latin typeface="Nobile" pitchFamily="34" charset="0"/>
              </a:rPr>
              <a:t>	</a:t>
            </a:r>
            <a:r>
              <a:rPr lang="en-US" sz="1600" dirty="0" err="1">
                <a:solidFill>
                  <a:srgbClr val="404155"/>
                </a:solidFill>
                <a:latin typeface="Nobile" pitchFamily="34" charset="0"/>
              </a:rPr>
              <a:t>carBrand</a:t>
            </a:r>
            <a:r>
              <a:rPr lang="en-US" sz="1600" dirty="0">
                <a:solidFill>
                  <a:srgbClr val="404155"/>
                </a:solidFill>
                <a:latin typeface="Nobile" pitchFamily="34" charset="0"/>
              </a:rPr>
              <a:t>:"Peugeot"</a:t>
            </a:r>
          </a:p>
          <a:p>
            <a:pPr lvl="1">
              <a:lnSpc>
                <a:spcPct val="150000"/>
              </a:lnSpc>
              <a:buSzPct val="100000"/>
            </a:pPr>
            <a:r>
              <a:rPr lang="en-US" sz="1600" dirty="0">
                <a:solidFill>
                  <a:srgbClr val="404155"/>
                </a:solidFill>
                <a:latin typeface="Nobile" pitchFamily="34" charset="0"/>
              </a:rPr>
              <a:t>	</a:t>
            </a:r>
            <a:r>
              <a:rPr lang="en-US" sz="1600" dirty="0" err="1">
                <a:solidFill>
                  <a:srgbClr val="404155"/>
                </a:solidFill>
                <a:latin typeface="Nobile" pitchFamily="34" charset="0"/>
              </a:rPr>
              <a:t>carModel</a:t>
            </a:r>
            <a:r>
              <a:rPr lang="en-US" sz="1600" dirty="0">
                <a:solidFill>
                  <a:srgbClr val="404155"/>
                </a:solidFill>
                <a:latin typeface="Nobile" pitchFamily="34" charset="0"/>
              </a:rPr>
              <a:t>:""Peugeot 3008 "</a:t>
            </a:r>
          </a:p>
          <a:p>
            <a:pPr lvl="1">
              <a:lnSpc>
                <a:spcPct val="150000"/>
              </a:lnSpc>
              <a:buSzPct val="100000"/>
            </a:pPr>
            <a:r>
              <a:rPr lang="en-US" sz="1600" dirty="0">
                <a:solidFill>
                  <a:srgbClr val="404155"/>
                </a:solidFill>
                <a:latin typeface="Nobile" pitchFamily="34" charset="0"/>
              </a:rPr>
              <a:t>	doors:"4"</a:t>
            </a:r>
          </a:p>
          <a:p>
            <a:pPr lvl="1">
              <a:lnSpc>
                <a:spcPct val="150000"/>
              </a:lnSpc>
              <a:buSzPct val="100000"/>
            </a:pPr>
            <a:r>
              <a:rPr lang="en-US" sz="1600" dirty="0">
                <a:solidFill>
                  <a:srgbClr val="404155"/>
                </a:solidFill>
                <a:latin typeface="Nobile" pitchFamily="34" charset="0"/>
              </a:rPr>
              <a:t>	</a:t>
            </a:r>
            <a:r>
              <a:rPr lang="en-US" sz="1600" dirty="0" err="1">
                <a:solidFill>
                  <a:srgbClr val="404155"/>
                </a:solidFill>
                <a:latin typeface="Nobile" pitchFamily="34" charset="0"/>
              </a:rPr>
              <a:t>Transmission:"Manual</a:t>
            </a:r>
            <a:r>
              <a:rPr lang="en-US" sz="1600" dirty="0">
                <a:solidFill>
                  <a:srgbClr val="404155"/>
                </a:solidFill>
                <a:latin typeface="Nobile" pitchFamily="34" charset="0"/>
              </a:rPr>
              <a:t>"</a:t>
            </a:r>
          </a:p>
          <a:p>
            <a:pPr lvl="1">
              <a:lnSpc>
                <a:spcPct val="150000"/>
              </a:lnSpc>
              <a:buSzPct val="100000"/>
            </a:pPr>
            <a:r>
              <a:rPr lang="en-US" sz="1600" dirty="0">
                <a:solidFill>
                  <a:srgbClr val="404155"/>
                </a:solidFill>
                <a:latin typeface="Nobile" pitchFamily="34" charset="0"/>
              </a:rPr>
              <a:t>	aircon:1</a:t>
            </a:r>
          </a:p>
          <a:p>
            <a:pPr lvl="1">
              <a:lnSpc>
                <a:spcPct val="150000"/>
              </a:lnSpc>
              <a:buSzPct val="100000"/>
            </a:pPr>
            <a:r>
              <a:rPr lang="en-US" sz="1600" dirty="0">
                <a:solidFill>
                  <a:srgbClr val="404155"/>
                </a:solidFill>
                <a:latin typeface="Nobile" pitchFamily="34" charset="0"/>
              </a:rPr>
              <a:t>	seats:"5“</a:t>
            </a:r>
          </a:p>
          <a:p>
            <a:pPr lvl="1">
              <a:lnSpc>
                <a:spcPct val="150000"/>
              </a:lnSpc>
              <a:buSzPct val="100000"/>
            </a:pPr>
            <a:r>
              <a:rPr lang="en-US" sz="1600" dirty="0">
                <a:solidFill>
                  <a:srgbClr val="404155"/>
                </a:solidFill>
                <a:latin typeface="Nobile" pitchFamily="34" charset="0"/>
              </a:rPr>
              <a:t>	description: "The car have a rear front camera and back camera and 360-degree display in front of the gear, quality 	speakers and child seat"</a:t>
            </a:r>
          </a:p>
          <a:p>
            <a:pPr lvl="1">
              <a:lnSpc>
                <a:spcPct val="150000"/>
              </a:lnSpc>
              <a:buSzPct val="100000"/>
            </a:pPr>
            <a:r>
              <a:rPr lang="en-US" sz="1600" dirty="0">
                <a:solidFill>
                  <a:srgbClr val="404155"/>
                </a:solidFill>
                <a:latin typeface="Nobile" pitchFamily="34" charset="0"/>
              </a:rPr>
              <a:t>}</a:t>
            </a:r>
          </a:p>
        </p:txBody>
      </p:sp>
    </p:spTree>
    <p:extLst>
      <p:ext uri="{BB962C8B-B14F-4D97-AF65-F5344CB8AC3E}">
        <p14:creationId xmlns:p14="http://schemas.microsoft.com/office/powerpoint/2010/main" val="54706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D66202-311D-D7F7-8519-5122CB2B7DA8}"/>
              </a:ext>
            </a:extLst>
          </p:cNvPr>
          <p:cNvSpPr txBox="1"/>
          <p:nvPr/>
        </p:nvSpPr>
        <p:spPr>
          <a:xfrm>
            <a:off x="-531033" y="246602"/>
            <a:ext cx="8256105" cy="746358"/>
          </a:xfrm>
          <a:prstGeom prst="rect">
            <a:avLst/>
          </a:prstGeom>
          <a:noFill/>
        </p:spPr>
        <p:txBody>
          <a:bodyPr wrap="square">
            <a:spAutoFit/>
          </a:bodyPr>
          <a:lstStyle/>
          <a:p>
            <a:pPr marL="0" indent="0" algn="ctr">
              <a:lnSpc>
                <a:spcPts val="5100"/>
              </a:lnSpc>
              <a:buNone/>
            </a:pPr>
            <a:r>
              <a:rPr lang="en-US" sz="4400" dirty="0">
                <a:solidFill>
                  <a:srgbClr val="1B1B27"/>
                </a:solidFill>
                <a:latin typeface="Bookman Old Style" panose="02050604050505020204" pitchFamily="18" charset="0"/>
              </a:rPr>
              <a:t>Additional Framework</a:t>
            </a:r>
            <a:endParaRPr lang="en-US" sz="4400" dirty="0">
              <a:latin typeface="Bookman Old Style" panose="02050604050505020204" pitchFamily="18" charset="0"/>
            </a:endParaRPr>
          </a:p>
        </p:txBody>
      </p:sp>
      <p:sp>
        <p:nvSpPr>
          <p:cNvPr id="3" name="Text 1">
            <a:extLst>
              <a:ext uri="{FF2B5EF4-FFF2-40B4-BE49-F238E27FC236}">
                <a16:creationId xmlns:a16="http://schemas.microsoft.com/office/drawing/2014/main" id="{E0C77281-93E9-1CE9-87F3-4F645169D72D}"/>
              </a:ext>
            </a:extLst>
          </p:cNvPr>
          <p:cNvSpPr/>
          <p:nvPr/>
        </p:nvSpPr>
        <p:spPr>
          <a:xfrm>
            <a:off x="557222" y="1043760"/>
            <a:ext cx="10939670" cy="5484940"/>
          </a:xfrm>
          <a:prstGeom prst="rect">
            <a:avLst/>
          </a:prstGeom>
          <a:noFill/>
          <a:ln/>
        </p:spPr>
        <p:txBody>
          <a:bodyPr wrap="square" lIns="0" tIns="0" rIns="0" bIns="0" rtlCol="0" anchor="t"/>
          <a:lstStyle/>
          <a:p>
            <a:pPr marL="342900" indent="-342900">
              <a:lnSpc>
                <a:spcPts val="2850"/>
              </a:lnSpc>
              <a:buSzPct val="100000"/>
              <a:buFont typeface="Arial" panose="020B0604020202020204" pitchFamily="34" charset="0"/>
              <a:buChar char="•"/>
            </a:pPr>
            <a:r>
              <a:rPr lang="en-US" sz="2400" dirty="0">
                <a:solidFill>
                  <a:srgbClr val="404155"/>
                </a:solidFill>
                <a:latin typeface="Nobile" pitchFamily="34" charset="0"/>
                <a:ea typeface="Nobile" pitchFamily="34" charset="-122"/>
                <a:cs typeface="Nobile" pitchFamily="34" charset="-120"/>
              </a:rPr>
              <a:t>Use the GPS Location button to get the current location to get the cars that are available nearby.</a:t>
            </a:r>
          </a:p>
          <a:p>
            <a:pPr marL="342900" indent="-342900">
              <a:lnSpc>
                <a:spcPts val="2850"/>
              </a:lnSpc>
              <a:buSzPct val="100000"/>
              <a:buFont typeface="Arial" panose="020B0604020202020204" pitchFamily="34" charset="0"/>
              <a:buChar char="•"/>
            </a:pPr>
            <a:endParaRPr lang="en-US" sz="2400" dirty="0">
              <a:solidFill>
                <a:srgbClr val="404155"/>
              </a:solidFill>
              <a:latin typeface="Nobile" pitchFamily="34" charset="0"/>
              <a:ea typeface="Nobile" pitchFamily="34" charset="-122"/>
              <a:cs typeface="Nobile" pitchFamily="34" charset="-120"/>
            </a:endParaRPr>
          </a:p>
          <a:p>
            <a:pPr>
              <a:lnSpc>
                <a:spcPts val="2850"/>
              </a:lnSpc>
              <a:buSzPct val="100000"/>
            </a:pPr>
            <a:r>
              <a:rPr lang="en-US" sz="4400" dirty="0">
                <a:solidFill>
                  <a:srgbClr val="404155"/>
                </a:solidFill>
                <a:latin typeface="Bookman Old Style" panose="02050604050505020204" pitchFamily="18" charset="0"/>
                <a:ea typeface="Nobile" pitchFamily="34" charset="-122"/>
                <a:cs typeface="Nobile" pitchFamily="34" charset="-120"/>
              </a:rPr>
              <a:t>Conclusion and Challenges</a:t>
            </a:r>
          </a:p>
          <a:p>
            <a:pPr marL="342900" indent="-342900">
              <a:lnSpc>
                <a:spcPct val="150000"/>
              </a:lnSpc>
              <a:buSzPct val="100000"/>
              <a:buFont typeface="Arial" panose="020B0604020202020204" pitchFamily="34" charset="0"/>
              <a:buChar char="•"/>
            </a:pPr>
            <a:r>
              <a:rPr lang="en-US" sz="2400" dirty="0">
                <a:solidFill>
                  <a:srgbClr val="404155"/>
                </a:solidFill>
                <a:latin typeface="Nobile" panose="020B0604020202020204" charset="0"/>
                <a:ea typeface="Nobile" pitchFamily="34" charset="-122"/>
                <a:cs typeface="Nobile" pitchFamily="34" charset="-120"/>
              </a:rPr>
              <a:t>Ensuring the smooth Integration of the API while implementation.</a:t>
            </a:r>
          </a:p>
          <a:p>
            <a:pPr marL="342900" indent="-342900">
              <a:lnSpc>
                <a:spcPct val="150000"/>
              </a:lnSpc>
              <a:buSzPct val="100000"/>
              <a:buFont typeface="Arial" panose="020B0604020202020204" pitchFamily="34" charset="0"/>
              <a:buChar char="•"/>
            </a:pPr>
            <a:r>
              <a:rPr lang="en-US" sz="2400" dirty="0">
                <a:solidFill>
                  <a:srgbClr val="404155"/>
                </a:solidFill>
                <a:latin typeface="Nobile" panose="020B0604020202020204" charset="0"/>
                <a:ea typeface="Nobile" pitchFamily="34" charset="-122"/>
                <a:cs typeface="Nobile" pitchFamily="34" charset="-120"/>
              </a:rPr>
              <a:t>Saving the favorite cars and removing the according to the user preference.</a:t>
            </a:r>
          </a:p>
          <a:p>
            <a:pPr marL="342900" indent="-342900">
              <a:lnSpc>
                <a:spcPct val="150000"/>
              </a:lnSpc>
              <a:buSzPct val="100000"/>
              <a:buFont typeface="Arial" panose="020B0604020202020204" pitchFamily="34" charset="0"/>
              <a:buChar char="•"/>
            </a:pPr>
            <a:r>
              <a:rPr lang="en-US" sz="2400" dirty="0">
                <a:solidFill>
                  <a:srgbClr val="404155"/>
                </a:solidFill>
                <a:latin typeface="Nobile" panose="020B0604020202020204" charset="0"/>
                <a:ea typeface="Nobile" pitchFamily="34" charset="-122"/>
                <a:cs typeface="Nobile" pitchFamily="34" charset="-120"/>
              </a:rPr>
              <a:t>Handling the large datasets for the rent history and displaying list of cars without any issues.</a:t>
            </a:r>
          </a:p>
          <a:p>
            <a:pPr marL="342900" indent="-342900">
              <a:lnSpc>
                <a:spcPct val="150000"/>
              </a:lnSpc>
              <a:buSzPct val="100000"/>
              <a:buFont typeface="Arial" panose="020B0604020202020204" pitchFamily="34" charset="0"/>
              <a:buChar char="•"/>
            </a:pPr>
            <a:r>
              <a:rPr lang="en-US" sz="2400" dirty="0">
                <a:solidFill>
                  <a:srgbClr val="404155"/>
                </a:solidFill>
                <a:latin typeface="Nobile" panose="020B0604020202020204" charset="0"/>
                <a:ea typeface="Nobile" pitchFamily="34" charset="-122"/>
                <a:cs typeface="Nobile" pitchFamily="34" charset="-120"/>
              </a:rPr>
              <a:t>Ensuring that the implementation will work both in Android &amp; IOS</a:t>
            </a:r>
          </a:p>
          <a:p>
            <a:pPr>
              <a:lnSpc>
                <a:spcPct val="150000"/>
              </a:lnSpc>
              <a:buSzPct val="100000"/>
            </a:pPr>
            <a:r>
              <a:rPr lang="en-US" sz="2800" dirty="0">
                <a:solidFill>
                  <a:srgbClr val="404155"/>
                </a:solidFill>
                <a:latin typeface="Bookman Old Style" panose="02050604050505020204" pitchFamily="18" charset="0"/>
                <a:ea typeface="Nobile" pitchFamily="34" charset="-122"/>
                <a:cs typeface="Nobile" pitchFamily="34" charset="-120"/>
              </a:rPr>
              <a:t>The prototype of the Mobile application:</a:t>
            </a:r>
          </a:p>
          <a:p>
            <a:pPr>
              <a:lnSpc>
                <a:spcPts val="2850"/>
              </a:lnSpc>
              <a:buSzPct val="100000"/>
            </a:pPr>
            <a:r>
              <a:rPr lang="en-US" sz="1400" dirty="0">
                <a:solidFill>
                  <a:srgbClr val="404155"/>
                </a:solidFill>
                <a:latin typeface="Bookman Old Style" panose="02050604050505020204" pitchFamily="18" charset="0"/>
                <a:ea typeface="Nobile" pitchFamily="34" charset="-122"/>
                <a:cs typeface="Nobile" pitchFamily="34" charset="-120"/>
                <a:hlinkClick r:id="rId3"/>
              </a:rPr>
              <a:t>https://www.figma.com/proto/uACBKUe4vraUHWhi85EoAE/CarRento?node-id=48-2093&amp;t=zTiVZAqhwZKPdEOP-0&amp;scaling=scale-down&amp;content-scaling=fixed&amp;page-id=0%3A1&amp;starting-point-node-id=48%3A2093&amp;show-proto-sidebar=1</a:t>
            </a:r>
            <a:endParaRPr lang="en-US" sz="1400" dirty="0">
              <a:solidFill>
                <a:srgbClr val="404155"/>
              </a:solidFill>
              <a:latin typeface="Bookman Old Style" panose="02050604050505020204" pitchFamily="18" charset="0"/>
              <a:ea typeface="Nobile" pitchFamily="34" charset="-122"/>
              <a:cs typeface="Nobile" pitchFamily="34" charset="-120"/>
            </a:endParaRPr>
          </a:p>
          <a:p>
            <a:pPr>
              <a:lnSpc>
                <a:spcPts val="2850"/>
              </a:lnSpc>
              <a:buSzPct val="100000"/>
            </a:pPr>
            <a:endParaRPr lang="en-US" sz="2400" dirty="0">
              <a:solidFill>
                <a:srgbClr val="404155"/>
              </a:solidFill>
              <a:latin typeface="Nobile" pitchFamily="34" charset="0"/>
              <a:ea typeface="Nobile" pitchFamily="34" charset="-122"/>
              <a:cs typeface="Nobile" pitchFamily="34" charset="-120"/>
            </a:endParaRPr>
          </a:p>
        </p:txBody>
      </p:sp>
    </p:spTree>
    <p:extLst>
      <p:ext uri="{BB962C8B-B14F-4D97-AF65-F5344CB8AC3E}">
        <p14:creationId xmlns:p14="http://schemas.microsoft.com/office/powerpoint/2010/main" val="142062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C23E0-86A2-E7B9-1FD1-73526587595C}"/>
              </a:ext>
            </a:extLst>
          </p:cNvPr>
          <p:cNvSpPr txBox="1"/>
          <p:nvPr/>
        </p:nvSpPr>
        <p:spPr>
          <a:xfrm>
            <a:off x="2082370" y="2682642"/>
            <a:ext cx="8256105" cy="791370"/>
          </a:xfrm>
          <a:prstGeom prst="rect">
            <a:avLst/>
          </a:prstGeom>
          <a:noFill/>
        </p:spPr>
        <p:txBody>
          <a:bodyPr wrap="square">
            <a:spAutoFit/>
          </a:bodyPr>
          <a:lstStyle/>
          <a:p>
            <a:pPr marL="0" indent="0" algn="ctr">
              <a:lnSpc>
                <a:spcPts val="5100"/>
              </a:lnSpc>
              <a:buNone/>
            </a:pPr>
            <a:r>
              <a:rPr lang="en-US" sz="6600" dirty="0">
                <a:solidFill>
                  <a:srgbClr val="1B1B27"/>
                </a:solidFill>
                <a:latin typeface="Bookman Old Style" panose="02050604050505020204" pitchFamily="18" charset="0"/>
              </a:rPr>
              <a:t>Thank you</a:t>
            </a:r>
            <a:endParaRPr lang="en-US" sz="6600" dirty="0">
              <a:latin typeface="Bookman Old Style" panose="02050604050505020204" pitchFamily="18" charset="0"/>
            </a:endParaRPr>
          </a:p>
        </p:txBody>
      </p:sp>
    </p:spTree>
    <p:extLst>
      <p:ext uri="{BB962C8B-B14F-4D97-AF65-F5344CB8AC3E}">
        <p14:creationId xmlns:p14="http://schemas.microsoft.com/office/powerpoint/2010/main" val="86899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C277AF6-CE7C-D43B-83B2-4DCC12ED3F6D}"/>
              </a:ext>
            </a:extLst>
          </p:cNvPr>
          <p:cNvSpPr/>
          <p:nvPr/>
        </p:nvSpPr>
        <p:spPr>
          <a:xfrm>
            <a:off x="389599" y="157272"/>
            <a:ext cx="644413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Bookman Old Style" panose="02050604050505020204" pitchFamily="18" charset="0"/>
                <a:ea typeface="Corben" pitchFamily="34" charset="-122"/>
                <a:cs typeface="Corben" pitchFamily="34" charset="-120"/>
              </a:rPr>
              <a:t>CarRento App Overview</a:t>
            </a:r>
            <a:endParaRPr lang="en-US" sz="4450" dirty="0">
              <a:latin typeface="Bookman Old Style" panose="02050604050505020204" pitchFamily="18" charset="0"/>
            </a:endParaRPr>
          </a:p>
        </p:txBody>
      </p:sp>
      <p:sp>
        <p:nvSpPr>
          <p:cNvPr id="5" name="Text 1">
            <a:extLst>
              <a:ext uri="{FF2B5EF4-FFF2-40B4-BE49-F238E27FC236}">
                <a16:creationId xmlns:a16="http://schemas.microsoft.com/office/drawing/2014/main" id="{7B2BCEED-48AD-68FD-E226-E09AC8FD9EC4}"/>
              </a:ext>
            </a:extLst>
          </p:cNvPr>
          <p:cNvSpPr/>
          <p:nvPr/>
        </p:nvSpPr>
        <p:spPr>
          <a:xfrm>
            <a:off x="66261" y="1065387"/>
            <a:ext cx="7870263" cy="5527569"/>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The CarRento is a car rental Mobile Application where a user can easily search for a car, book and rent a car based on his preferred location and particular date and time.</a:t>
            </a:r>
          </a:p>
          <a:p>
            <a:pPr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The user can also save his favorite car on the device so he can re-rent the car in the future.</a:t>
            </a:r>
          </a:p>
          <a:p>
            <a:pPr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The user will find this app easy to rent the car based on the current location or they can manually enter the location and select the date and time when they want to rent the car.</a:t>
            </a:r>
          </a:p>
          <a:p>
            <a:pPr marL="342900" indent="-342900">
              <a:lnSpc>
                <a:spcPts val="2850"/>
              </a:lnSpc>
              <a:buSzPct val="100000"/>
              <a:buFontTx/>
              <a:buChar char="•"/>
            </a:pPr>
            <a:r>
              <a:rPr lang="en-US" sz="1750" dirty="0">
                <a:solidFill>
                  <a:srgbClr val="404155"/>
                </a:solidFill>
                <a:latin typeface="Nobile" pitchFamily="34" charset="0"/>
                <a:ea typeface="Nobile" pitchFamily="34" charset="-122"/>
                <a:cs typeface="Nobile" pitchFamily="34" charset="-120"/>
              </a:rPr>
              <a:t>If the user login, then he can find the cars that he saved and he can also view the previous renting of the cars.</a:t>
            </a:r>
            <a:endParaRPr lang="en-US" sz="1750" dirty="0"/>
          </a:p>
          <a:p>
            <a:pPr marL="342900" indent="-342900">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The user can select the cars after seeing the car features and description and the user can always go back and change the car.</a:t>
            </a:r>
          </a:p>
          <a:p>
            <a:pPr marL="342900" indent="-342900">
              <a:lnSpc>
                <a:spcPts val="2850"/>
              </a:lnSpc>
              <a:buSzPct val="100000"/>
              <a:buChar char="•"/>
            </a:pPr>
            <a:r>
              <a:rPr lang="en-US" sz="1750" dirty="0">
                <a:solidFill>
                  <a:srgbClr val="404155"/>
                </a:solidFill>
                <a:latin typeface="Nobile" pitchFamily="34" charset="0"/>
              </a:rPr>
              <a:t>There is a free cancellation feature if the user have change in plan or change in mind the user can cancel the booking with in 24 hours where they will get full refund.</a:t>
            </a:r>
            <a:endParaRPr lang="en-US" sz="1750" dirty="0"/>
          </a:p>
        </p:txBody>
      </p:sp>
      <p:pic>
        <p:nvPicPr>
          <p:cNvPr id="7" name="Image 0" descr="preencoded.png">
            <a:extLst>
              <a:ext uri="{FF2B5EF4-FFF2-40B4-BE49-F238E27FC236}">
                <a16:creationId xmlns:a16="http://schemas.microsoft.com/office/drawing/2014/main" id="{588F8FEB-5451-4594-28C5-6FF56E3D6AF2}"/>
              </a:ext>
            </a:extLst>
          </p:cNvPr>
          <p:cNvPicPr>
            <a:picLocks noChangeAspect="1"/>
          </p:cNvPicPr>
          <p:nvPr/>
        </p:nvPicPr>
        <p:blipFill>
          <a:blip r:embed="rId3"/>
          <a:stretch>
            <a:fillRect/>
          </a:stretch>
        </p:blipFill>
        <p:spPr>
          <a:xfrm>
            <a:off x="7936524" y="0"/>
            <a:ext cx="4255476" cy="6858000"/>
          </a:xfrm>
          <a:prstGeom prst="rect">
            <a:avLst/>
          </a:prstGeom>
        </p:spPr>
      </p:pic>
    </p:spTree>
    <p:extLst>
      <p:ext uri="{BB962C8B-B14F-4D97-AF65-F5344CB8AC3E}">
        <p14:creationId xmlns:p14="http://schemas.microsoft.com/office/powerpoint/2010/main" val="395305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6D21D7B-34CE-9F44-CEFF-B04C6AEA8B11}"/>
              </a:ext>
            </a:extLst>
          </p:cNvPr>
          <p:cNvPicPr>
            <a:picLocks noChangeAspect="1"/>
          </p:cNvPicPr>
          <p:nvPr/>
        </p:nvPicPr>
        <p:blipFill>
          <a:blip r:embed="rId3"/>
          <a:stretch>
            <a:fillRect/>
          </a:stretch>
        </p:blipFill>
        <p:spPr>
          <a:xfrm>
            <a:off x="0" y="0"/>
            <a:ext cx="4468091" cy="6858000"/>
          </a:xfrm>
          <a:prstGeom prst="rect">
            <a:avLst/>
          </a:prstGeom>
        </p:spPr>
      </p:pic>
      <p:sp>
        <p:nvSpPr>
          <p:cNvPr id="4" name="TextBox 3">
            <a:extLst>
              <a:ext uri="{FF2B5EF4-FFF2-40B4-BE49-F238E27FC236}">
                <a16:creationId xmlns:a16="http://schemas.microsoft.com/office/drawing/2014/main" id="{4D8F1101-5A02-4872-2F70-C86799D71E1D}"/>
              </a:ext>
            </a:extLst>
          </p:cNvPr>
          <p:cNvSpPr txBox="1"/>
          <p:nvPr/>
        </p:nvSpPr>
        <p:spPr>
          <a:xfrm>
            <a:off x="4468091" y="231913"/>
            <a:ext cx="7516089" cy="1489703"/>
          </a:xfrm>
          <a:prstGeom prst="rect">
            <a:avLst/>
          </a:prstGeom>
          <a:noFill/>
        </p:spPr>
        <p:txBody>
          <a:bodyPr wrap="square">
            <a:spAutoFit/>
          </a:bodyPr>
          <a:lstStyle/>
          <a:p>
            <a:pPr marL="0" indent="0">
              <a:lnSpc>
                <a:spcPts val="5550"/>
              </a:lnSpc>
              <a:buNone/>
            </a:pPr>
            <a:r>
              <a:rPr lang="en-US" sz="4000" dirty="0">
                <a:solidFill>
                  <a:srgbClr val="1B1B27"/>
                </a:solidFill>
                <a:latin typeface="Bookman Old Style" panose="02050604050505020204" pitchFamily="18" charset="0"/>
                <a:ea typeface="Corben" pitchFamily="34" charset="-122"/>
                <a:cs typeface="Corben" pitchFamily="34" charset="-120"/>
              </a:rPr>
              <a:t>Key Features / Framework of the App</a:t>
            </a:r>
            <a:endParaRPr lang="en-US" sz="4000" dirty="0">
              <a:latin typeface="Bookman Old Style" panose="02050604050505020204" pitchFamily="18" charset="0"/>
            </a:endParaRPr>
          </a:p>
        </p:txBody>
      </p:sp>
      <p:sp>
        <p:nvSpPr>
          <p:cNvPr id="5" name="Text 1">
            <a:extLst>
              <a:ext uri="{FF2B5EF4-FFF2-40B4-BE49-F238E27FC236}">
                <a16:creationId xmlns:a16="http://schemas.microsoft.com/office/drawing/2014/main" id="{96E98E63-FD2A-5968-4B66-F87EDAF38299}"/>
              </a:ext>
            </a:extLst>
          </p:cNvPr>
          <p:cNvSpPr/>
          <p:nvPr/>
        </p:nvSpPr>
        <p:spPr>
          <a:xfrm>
            <a:off x="4569893" y="2002538"/>
            <a:ext cx="7556421" cy="4855462"/>
          </a:xfrm>
          <a:prstGeom prst="rect">
            <a:avLst/>
          </a:prstGeom>
          <a:noFill/>
          <a:ln/>
        </p:spPr>
        <p:txBody>
          <a:bodyPr wrap="square" lIns="0" tIns="0" rIns="0" bIns="0" rtlCol="0" anchor="t"/>
          <a:lstStyle/>
          <a:p>
            <a:pPr marL="342900" indent="-342900">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Search : Users can use the GPS to locate their current location, or they can manually enter the pickup and return location.</a:t>
            </a:r>
          </a:p>
          <a:p>
            <a:pPr marL="342900" indent="-342900">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Save Favorite Cars : Users can save the cars that they like according to there preference and comfort in the device for future use.</a:t>
            </a:r>
            <a:endParaRPr lang="en-US" sz="1750" dirty="0"/>
          </a:p>
          <a:p>
            <a:pPr marL="342900" indent="-342900">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Rent History : Users can see their previous history of there rented cars and they can use that to book the same car if they want.</a:t>
            </a:r>
            <a:endParaRPr lang="en-US" sz="1750" dirty="0"/>
          </a:p>
          <a:p>
            <a:pPr marL="342900" indent="-342900">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Date and Time : Users can select the date and time from when they want to rent a car and return it.</a:t>
            </a:r>
            <a:endParaRPr lang="en-US" sz="1750" dirty="0"/>
          </a:p>
          <a:p>
            <a:pPr marL="342900" indent="-342900">
              <a:lnSpc>
                <a:spcPts val="2850"/>
              </a:lnSpc>
              <a:buSzPct val="100000"/>
              <a:buFont typeface="+mj-lt"/>
              <a:buAutoNum type="arabicPeriod"/>
            </a:pPr>
            <a:r>
              <a:rPr lang="en-US" sz="1750" dirty="0">
                <a:solidFill>
                  <a:srgbClr val="404155"/>
                </a:solidFill>
                <a:latin typeface="Nobile" pitchFamily="34" charset="0"/>
                <a:ea typeface="Nobile" pitchFamily="34" charset="-122"/>
                <a:cs typeface="Nobile" pitchFamily="34" charset="-120"/>
              </a:rPr>
              <a:t>Profile : User can get the contact support if they face any issues.</a:t>
            </a:r>
            <a:endParaRPr lang="en-US" sz="1750" dirty="0"/>
          </a:p>
        </p:txBody>
      </p:sp>
    </p:spTree>
    <p:extLst>
      <p:ext uri="{BB962C8B-B14F-4D97-AF65-F5344CB8AC3E}">
        <p14:creationId xmlns:p14="http://schemas.microsoft.com/office/powerpoint/2010/main" val="267942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E5C47C0-F815-5F49-C42F-93003D5B713D}"/>
              </a:ext>
            </a:extLst>
          </p:cNvPr>
          <p:cNvPicPr>
            <a:picLocks noChangeAspect="1"/>
          </p:cNvPicPr>
          <p:nvPr/>
        </p:nvPicPr>
        <p:blipFill>
          <a:blip r:embed="rId3"/>
          <a:stretch>
            <a:fillRect/>
          </a:stretch>
        </p:blipFill>
        <p:spPr>
          <a:xfrm>
            <a:off x="7723909" y="0"/>
            <a:ext cx="4468091" cy="6858000"/>
          </a:xfrm>
          <a:prstGeom prst="rect">
            <a:avLst/>
          </a:prstGeom>
        </p:spPr>
      </p:pic>
      <p:sp>
        <p:nvSpPr>
          <p:cNvPr id="3" name="Text 1">
            <a:extLst>
              <a:ext uri="{FF2B5EF4-FFF2-40B4-BE49-F238E27FC236}">
                <a16:creationId xmlns:a16="http://schemas.microsoft.com/office/drawing/2014/main" id="{8D9D38EE-5117-2E34-14DE-819E48437FC5}"/>
              </a:ext>
            </a:extLst>
          </p:cNvPr>
          <p:cNvSpPr/>
          <p:nvPr/>
        </p:nvSpPr>
        <p:spPr>
          <a:xfrm>
            <a:off x="100072" y="1725755"/>
            <a:ext cx="7556421" cy="5085861"/>
          </a:xfrm>
          <a:prstGeom prst="rect">
            <a:avLst/>
          </a:prstGeom>
          <a:noFill/>
          <a:ln/>
        </p:spPr>
        <p:txBody>
          <a:bodyPr wrap="square" lIns="0" tIns="0" rIns="0" bIns="0" rtlCol="0" anchor="t"/>
          <a:lstStyle/>
          <a:p>
            <a:pPr marL="342900" indent="-342900">
              <a:lnSpc>
                <a:spcPts val="2850"/>
              </a:lnSpc>
              <a:buSzPct val="100000"/>
              <a:buFont typeface="Arial" panose="020B0604020202020204" pitchFamily="34" charset="0"/>
              <a:buChar char="•"/>
            </a:pPr>
            <a:r>
              <a:rPr lang="en-US" sz="2400" dirty="0"/>
              <a:t>Front-end : we are using the </a:t>
            </a:r>
            <a:r>
              <a:rPr lang="en-US" sz="2400" b="1" dirty="0"/>
              <a:t>React Native </a:t>
            </a:r>
            <a:r>
              <a:rPr lang="en-US" sz="2400" dirty="0"/>
              <a:t>( </a:t>
            </a:r>
            <a:r>
              <a:rPr lang="en-US" sz="2400" dirty="0" err="1"/>
              <a:t>Javascript</a:t>
            </a:r>
            <a:r>
              <a:rPr lang="en-US" sz="2400" dirty="0"/>
              <a:t> ) so we use it for cross-platform for both android &amp; IOS.</a:t>
            </a:r>
          </a:p>
          <a:p>
            <a:pPr marL="342900" indent="-342900">
              <a:lnSpc>
                <a:spcPts val="2850"/>
              </a:lnSpc>
              <a:buSzPct val="100000"/>
              <a:buFont typeface="Arial" panose="020B0604020202020204" pitchFamily="34" charset="0"/>
              <a:buChar char="•"/>
            </a:pPr>
            <a:r>
              <a:rPr lang="en-US" sz="2400" dirty="0"/>
              <a:t>Restful API : Using a third party Webservice so we can get the data related to the car, previous history, booking.</a:t>
            </a:r>
          </a:p>
          <a:p>
            <a:pPr marL="342900" indent="-342900">
              <a:lnSpc>
                <a:spcPts val="2850"/>
              </a:lnSpc>
              <a:buSzPct val="100000"/>
              <a:buFont typeface="Arial" panose="020B0604020202020204" pitchFamily="34" charset="0"/>
              <a:buChar char="•"/>
            </a:pPr>
            <a:r>
              <a:rPr lang="en-US" sz="2400" dirty="0"/>
              <a:t>Database : We  are using </a:t>
            </a:r>
            <a:r>
              <a:rPr lang="en-US" sz="2400" b="1" dirty="0"/>
              <a:t>MongoDB</a:t>
            </a:r>
            <a:r>
              <a:rPr lang="en-US" sz="2400" dirty="0"/>
              <a:t> for Database server.</a:t>
            </a:r>
          </a:p>
          <a:p>
            <a:pPr marL="342900" indent="-342900">
              <a:lnSpc>
                <a:spcPts val="2850"/>
              </a:lnSpc>
              <a:buSzPct val="100000"/>
              <a:buFont typeface="Arial" panose="020B0604020202020204" pitchFamily="34" charset="0"/>
              <a:buChar char="•"/>
            </a:pPr>
            <a:r>
              <a:rPr lang="en-US" sz="2400" dirty="0"/>
              <a:t>Backend : </a:t>
            </a:r>
            <a:r>
              <a:rPr lang="en-US" sz="2400" b="1" dirty="0"/>
              <a:t>Node</a:t>
            </a:r>
            <a:r>
              <a:rPr lang="en-US" sz="2400" dirty="0"/>
              <a:t>.js as the Backend service. </a:t>
            </a:r>
          </a:p>
          <a:p>
            <a:pPr marL="342900" indent="-342900">
              <a:lnSpc>
                <a:spcPts val="2850"/>
              </a:lnSpc>
              <a:buSzPct val="100000"/>
              <a:buFont typeface="Arial" panose="020B0604020202020204" pitchFamily="34" charset="0"/>
              <a:buChar char="•"/>
            </a:pPr>
            <a:r>
              <a:rPr lang="en-US" sz="2400" dirty="0"/>
              <a:t>Data Persistence : To store the data On-device we are using the Local </a:t>
            </a:r>
            <a:r>
              <a:rPr lang="en-US" sz="2400" b="1" dirty="0"/>
              <a:t>SQLite</a:t>
            </a:r>
            <a:r>
              <a:rPr lang="en-US" sz="2400" dirty="0"/>
              <a:t> of </a:t>
            </a:r>
            <a:r>
              <a:rPr lang="en-US" sz="2400" dirty="0" err="1"/>
              <a:t>Reactnative</a:t>
            </a:r>
            <a:r>
              <a:rPr lang="en-US" sz="2400" dirty="0"/>
              <a:t> where the user can save their favorite cars on their device</a:t>
            </a:r>
          </a:p>
          <a:p>
            <a:pPr marL="342900" indent="-342900">
              <a:lnSpc>
                <a:spcPts val="2850"/>
              </a:lnSpc>
              <a:buSzPct val="1000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037F7192-0645-63DD-D8A5-A65E3FC36CD4}"/>
              </a:ext>
            </a:extLst>
          </p:cNvPr>
          <p:cNvSpPr txBox="1"/>
          <p:nvPr/>
        </p:nvSpPr>
        <p:spPr>
          <a:xfrm>
            <a:off x="174112" y="133439"/>
            <a:ext cx="7516089" cy="1489703"/>
          </a:xfrm>
          <a:prstGeom prst="rect">
            <a:avLst/>
          </a:prstGeom>
          <a:noFill/>
        </p:spPr>
        <p:txBody>
          <a:bodyPr wrap="square">
            <a:spAutoFit/>
          </a:bodyPr>
          <a:lstStyle/>
          <a:p>
            <a:pPr marL="0" indent="0">
              <a:lnSpc>
                <a:spcPts val="5550"/>
              </a:lnSpc>
              <a:buNone/>
            </a:pPr>
            <a:r>
              <a:rPr lang="en-US" sz="4000" dirty="0">
                <a:solidFill>
                  <a:srgbClr val="1B1B27"/>
                </a:solidFill>
                <a:latin typeface="Bookman Old Style" panose="02050604050505020204" pitchFamily="18" charset="0"/>
                <a:ea typeface="Corben" pitchFamily="34" charset="-122"/>
                <a:cs typeface="Corben" pitchFamily="34" charset="-120"/>
              </a:rPr>
              <a:t>Key Features / Framework of the App</a:t>
            </a:r>
            <a:endParaRPr lang="en-US" sz="4000" dirty="0">
              <a:latin typeface="Bookman Old Style" panose="02050604050505020204" pitchFamily="18" charset="0"/>
            </a:endParaRPr>
          </a:p>
        </p:txBody>
      </p:sp>
    </p:spTree>
    <p:extLst>
      <p:ext uri="{BB962C8B-B14F-4D97-AF65-F5344CB8AC3E}">
        <p14:creationId xmlns:p14="http://schemas.microsoft.com/office/powerpoint/2010/main" val="72393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1C8D4F-2733-04F2-9491-3619ADB4C730}"/>
              </a:ext>
            </a:extLst>
          </p:cNvPr>
          <p:cNvSpPr txBox="1"/>
          <p:nvPr/>
        </p:nvSpPr>
        <p:spPr>
          <a:xfrm>
            <a:off x="271669" y="0"/>
            <a:ext cx="6096000" cy="782778"/>
          </a:xfrm>
          <a:prstGeom prst="rect">
            <a:avLst/>
          </a:prstGeom>
          <a:noFill/>
        </p:spPr>
        <p:txBody>
          <a:bodyPr wrap="square">
            <a:spAutoFit/>
          </a:bodyPr>
          <a:lstStyle/>
          <a:p>
            <a:pPr marL="0" indent="0" algn="ctr">
              <a:lnSpc>
                <a:spcPts val="5550"/>
              </a:lnSpc>
              <a:buNone/>
            </a:pPr>
            <a:r>
              <a:rPr lang="en-US" sz="4450" dirty="0">
                <a:solidFill>
                  <a:srgbClr val="1B1B27"/>
                </a:solidFill>
                <a:latin typeface="Bookman Old Style" panose="02050604050505020204" pitchFamily="18" charset="0"/>
                <a:ea typeface="Corben" pitchFamily="34" charset="-122"/>
                <a:cs typeface="Corben" pitchFamily="34" charset="-120"/>
              </a:rPr>
              <a:t>App Requirements</a:t>
            </a:r>
            <a:endParaRPr lang="en-US" sz="4450" dirty="0">
              <a:latin typeface="Bookman Old Style" panose="02050604050505020204" pitchFamily="18" charset="0"/>
            </a:endParaRPr>
          </a:p>
        </p:txBody>
      </p:sp>
      <p:sp>
        <p:nvSpPr>
          <p:cNvPr id="4" name="Text 1">
            <a:extLst>
              <a:ext uri="{FF2B5EF4-FFF2-40B4-BE49-F238E27FC236}">
                <a16:creationId xmlns:a16="http://schemas.microsoft.com/office/drawing/2014/main" id="{5B19AF24-6F3D-E7BF-4EAA-6356651C47B4}"/>
              </a:ext>
            </a:extLst>
          </p:cNvPr>
          <p:cNvSpPr/>
          <p:nvPr/>
        </p:nvSpPr>
        <p:spPr>
          <a:xfrm>
            <a:off x="846415" y="870052"/>
            <a:ext cx="6231850" cy="566976"/>
          </a:xfrm>
          <a:prstGeom prst="rect">
            <a:avLst/>
          </a:prstGeom>
          <a:noFill/>
          <a:ln/>
        </p:spPr>
        <p:txBody>
          <a:bodyPr wrap="none" lIns="0" tIns="0" rIns="0" bIns="0" rtlCol="0" anchor="t"/>
          <a:lstStyle/>
          <a:p>
            <a:pPr marL="0" indent="0" algn="ctr">
              <a:lnSpc>
                <a:spcPts val="4450"/>
              </a:lnSpc>
              <a:buNone/>
            </a:pPr>
            <a:r>
              <a:rPr lang="en-US" sz="3550" dirty="0">
                <a:solidFill>
                  <a:srgbClr val="1B1B27"/>
                </a:solidFill>
                <a:latin typeface="Bookman Old Style" panose="02050604050505020204" pitchFamily="18" charset="0"/>
                <a:ea typeface="Corben" pitchFamily="34" charset="-122"/>
                <a:cs typeface="Corben" pitchFamily="34" charset="-120"/>
              </a:rPr>
              <a:t>Use case Diagram for the App</a:t>
            </a:r>
            <a:endParaRPr lang="en-US" sz="3550" dirty="0">
              <a:latin typeface="Bookman Old Style" panose="02050604050505020204" pitchFamily="18" charset="0"/>
            </a:endParaRPr>
          </a:p>
        </p:txBody>
      </p:sp>
      <p:pic>
        <p:nvPicPr>
          <p:cNvPr id="6" name="Picture 5">
            <a:extLst>
              <a:ext uri="{FF2B5EF4-FFF2-40B4-BE49-F238E27FC236}">
                <a16:creationId xmlns:a16="http://schemas.microsoft.com/office/drawing/2014/main" id="{FC6EDAE4-67AE-AD44-A3EA-1AE08758F291}"/>
              </a:ext>
            </a:extLst>
          </p:cNvPr>
          <p:cNvPicPr>
            <a:picLocks noChangeAspect="1"/>
          </p:cNvPicPr>
          <p:nvPr/>
        </p:nvPicPr>
        <p:blipFill>
          <a:blip r:embed="rId3"/>
          <a:stretch>
            <a:fillRect/>
          </a:stretch>
        </p:blipFill>
        <p:spPr>
          <a:xfrm>
            <a:off x="699480" y="1716258"/>
            <a:ext cx="8461166" cy="5141742"/>
          </a:xfrm>
          <a:prstGeom prst="rect">
            <a:avLst/>
          </a:prstGeom>
        </p:spPr>
      </p:pic>
    </p:spTree>
    <p:extLst>
      <p:ext uri="{BB962C8B-B14F-4D97-AF65-F5344CB8AC3E}">
        <p14:creationId xmlns:p14="http://schemas.microsoft.com/office/powerpoint/2010/main" val="8779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4E388-517F-60E7-14B5-37CBA3E29AEA}"/>
              </a:ext>
            </a:extLst>
          </p:cNvPr>
          <p:cNvSpPr txBox="1"/>
          <p:nvPr/>
        </p:nvSpPr>
        <p:spPr>
          <a:xfrm>
            <a:off x="463825" y="323905"/>
            <a:ext cx="6321287" cy="746358"/>
          </a:xfrm>
          <a:prstGeom prst="rect">
            <a:avLst/>
          </a:prstGeom>
          <a:noFill/>
        </p:spPr>
        <p:txBody>
          <a:bodyPr wrap="square">
            <a:spAutoFit/>
          </a:bodyPr>
          <a:lstStyle/>
          <a:p>
            <a:pPr marL="0" indent="0" algn="ctr">
              <a:lnSpc>
                <a:spcPts val="5100"/>
              </a:lnSpc>
              <a:buNone/>
            </a:pPr>
            <a:r>
              <a:rPr lang="en-US" sz="4450" dirty="0">
                <a:solidFill>
                  <a:srgbClr val="1B1B27"/>
                </a:solidFill>
                <a:latin typeface="Bookman Old Style" panose="02050604050505020204" pitchFamily="18" charset="0"/>
                <a:ea typeface="Corben" pitchFamily="34" charset="-122"/>
                <a:cs typeface="Corben" pitchFamily="34" charset="-120"/>
              </a:rPr>
              <a:t>UI Design for the App</a:t>
            </a:r>
            <a:endParaRPr lang="en-US" sz="4450" dirty="0">
              <a:latin typeface="Bookman Old Style" panose="02050604050505020204" pitchFamily="18" charset="0"/>
            </a:endParaRPr>
          </a:p>
        </p:txBody>
      </p:sp>
      <p:pic>
        <p:nvPicPr>
          <p:cNvPr id="5" name="Picture 4" descr="A screen shot of a phone&#10;&#10;AI-generated content may be incorrect.">
            <a:extLst>
              <a:ext uri="{FF2B5EF4-FFF2-40B4-BE49-F238E27FC236}">
                <a16:creationId xmlns:a16="http://schemas.microsoft.com/office/drawing/2014/main" id="{F6A0229C-26F0-03E3-71E4-BFF1CC9D4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55" y="1676400"/>
            <a:ext cx="2014173" cy="3974247"/>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4FDB570E-767D-65E0-7ACD-6135CE841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917" y="1676399"/>
            <a:ext cx="1932967" cy="3974247"/>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5DC557F6-295D-9EA5-2D29-1DD28308C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973" y="1676399"/>
            <a:ext cx="2003752" cy="3974247"/>
          </a:xfrm>
          <a:prstGeom prst="rect">
            <a:avLst/>
          </a:prstGeom>
        </p:spPr>
      </p:pic>
      <p:cxnSp>
        <p:nvCxnSpPr>
          <p:cNvPr id="17" name="Straight Arrow Connector 16">
            <a:extLst>
              <a:ext uri="{FF2B5EF4-FFF2-40B4-BE49-F238E27FC236}">
                <a16:creationId xmlns:a16="http://schemas.microsoft.com/office/drawing/2014/main" id="{4FA391E1-845C-5171-9132-8118B1A7A3AC}"/>
              </a:ext>
            </a:extLst>
          </p:cNvPr>
          <p:cNvCxnSpPr/>
          <p:nvPr/>
        </p:nvCxnSpPr>
        <p:spPr>
          <a:xfrm>
            <a:off x="5259138" y="2553252"/>
            <a:ext cx="129583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5D74848F-9529-2818-8EB9-4613FAF48D49}"/>
              </a:ext>
            </a:extLst>
          </p:cNvPr>
          <p:cNvCxnSpPr/>
          <p:nvPr/>
        </p:nvCxnSpPr>
        <p:spPr>
          <a:xfrm>
            <a:off x="2316815" y="4381500"/>
            <a:ext cx="11931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055BD95F-6CD0-9CFE-3880-509198803E75}"/>
              </a:ext>
            </a:extLst>
          </p:cNvPr>
          <p:cNvCxnSpPr/>
          <p:nvPr/>
        </p:nvCxnSpPr>
        <p:spPr>
          <a:xfrm flipH="1">
            <a:off x="5442884" y="2160105"/>
            <a:ext cx="130623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156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ell phone&#10;&#10;AI-generated content may be incorrect.">
            <a:extLst>
              <a:ext uri="{FF2B5EF4-FFF2-40B4-BE49-F238E27FC236}">
                <a16:creationId xmlns:a16="http://schemas.microsoft.com/office/drawing/2014/main" id="{E623833D-ED96-C074-964B-68E3B16EF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692" y="176196"/>
            <a:ext cx="1688154" cy="3276600"/>
          </a:xfrm>
          <a:prstGeom prst="rect">
            <a:avLst/>
          </a:prstGeom>
        </p:spPr>
      </p:pic>
      <p:pic>
        <p:nvPicPr>
          <p:cNvPr id="5" name="Picture 4" descr="A cell phone with a map&#10;&#10;AI-generated content may be incorrect.">
            <a:extLst>
              <a:ext uri="{FF2B5EF4-FFF2-40B4-BE49-F238E27FC236}">
                <a16:creationId xmlns:a16="http://schemas.microsoft.com/office/drawing/2014/main" id="{6755F326-D2EE-2488-9685-13624A721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882" y="152400"/>
            <a:ext cx="1640012" cy="3276600"/>
          </a:xfrm>
          <a:prstGeom prst="rect">
            <a:avLst/>
          </a:prstGeom>
        </p:spPr>
      </p:pic>
      <p:pic>
        <p:nvPicPr>
          <p:cNvPr id="7" name="Picture 6" descr="A screenshot of a calendar&#10;&#10;AI-generated content may be incorrect.">
            <a:extLst>
              <a:ext uri="{FF2B5EF4-FFF2-40B4-BE49-F238E27FC236}">
                <a16:creationId xmlns:a16="http://schemas.microsoft.com/office/drawing/2014/main" id="{DC5796B6-9472-B264-E5EC-43815314C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758" y="164298"/>
            <a:ext cx="1605909" cy="3276600"/>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832C84C9-51ED-6B49-BF6C-9B5EE0D2C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23" y="3524250"/>
            <a:ext cx="1605842" cy="3276600"/>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B9B91B72-6C36-9A8B-9E2A-B11779CE0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853" y="176196"/>
            <a:ext cx="1640012" cy="3252804"/>
          </a:xfrm>
          <a:prstGeom prst="rect">
            <a:avLst/>
          </a:prstGeom>
        </p:spPr>
      </p:pic>
      <p:cxnSp>
        <p:nvCxnSpPr>
          <p:cNvPr id="12" name="Straight Arrow Connector 11">
            <a:extLst>
              <a:ext uri="{FF2B5EF4-FFF2-40B4-BE49-F238E27FC236}">
                <a16:creationId xmlns:a16="http://schemas.microsoft.com/office/drawing/2014/main" id="{1B628ACD-7568-0D5F-851F-B1AD931392C2}"/>
              </a:ext>
            </a:extLst>
          </p:cNvPr>
          <p:cNvCxnSpPr>
            <a:cxnSpLocks/>
          </p:cNvCxnSpPr>
          <p:nvPr/>
        </p:nvCxnSpPr>
        <p:spPr>
          <a:xfrm>
            <a:off x="1940001" y="819306"/>
            <a:ext cx="14486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F5EAA24-BFD2-2214-5242-9865CFF70AC6}"/>
              </a:ext>
            </a:extLst>
          </p:cNvPr>
          <p:cNvCxnSpPr>
            <a:cxnSpLocks/>
          </p:cNvCxnSpPr>
          <p:nvPr/>
        </p:nvCxnSpPr>
        <p:spPr>
          <a:xfrm>
            <a:off x="4743413" y="1353956"/>
            <a:ext cx="14604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E6667002-35F9-694C-DE92-D329D9C26E00}"/>
              </a:ext>
            </a:extLst>
          </p:cNvPr>
          <p:cNvCxnSpPr>
            <a:cxnSpLocks/>
          </p:cNvCxnSpPr>
          <p:nvPr/>
        </p:nvCxnSpPr>
        <p:spPr>
          <a:xfrm flipH="1">
            <a:off x="5076846" y="3113686"/>
            <a:ext cx="11761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6A034F1-F174-41DF-8B44-34CA9A943999}"/>
              </a:ext>
            </a:extLst>
          </p:cNvPr>
          <p:cNvCxnSpPr>
            <a:cxnSpLocks/>
          </p:cNvCxnSpPr>
          <p:nvPr/>
        </p:nvCxnSpPr>
        <p:spPr>
          <a:xfrm>
            <a:off x="4851400" y="2762250"/>
            <a:ext cx="71239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B2BCB501-7D59-2F86-0FA8-7D374848E87D}"/>
              </a:ext>
            </a:extLst>
          </p:cNvPr>
          <p:cNvCxnSpPr>
            <a:cxnSpLocks/>
          </p:cNvCxnSpPr>
          <p:nvPr/>
        </p:nvCxnSpPr>
        <p:spPr>
          <a:xfrm>
            <a:off x="5549900" y="2762250"/>
            <a:ext cx="0" cy="953691"/>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FBBFA2D0-0B28-2972-85CC-7F3E29D62E7C}"/>
              </a:ext>
            </a:extLst>
          </p:cNvPr>
          <p:cNvCxnSpPr>
            <a:cxnSpLocks/>
          </p:cNvCxnSpPr>
          <p:nvPr/>
        </p:nvCxnSpPr>
        <p:spPr>
          <a:xfrm>
            <a:off x="5549900" y="3702050"/>
            <a:ext cx="42354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3697C83E-DDFA-6376-5F59-42BA69913DF4}"/>
              </a:ext>
            </a:extLst>
          </p:cNvPr>
          <p:cNvCxnSpPr/>
          <p:nvPr/>
        </p:nvCxnSpPr>
        <p:spPr>
          <a:xfrm flipV="1">
            <a:off x="9776619" y="3429000"/>
            <a:ext cx="0" cy="273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F08D846-F0D6-D5AC-B9B5-EF08695480FD}"/>
              </a:ext>
            </a:extLst>
          </p:cNvPr>
          <p:cNvCxnSpPr/>
          <p:nvPr/>
        </p:nvCxnSpPr>
        <p:spPr>
          <a:xfrm>
            <a:off x="1940001" y="1081088"/>
            <a:ext cx="66746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ACC2285D-AF12-634C-BDD6-625C42CD3816}"/>
              </a:ext>
            </a:extLst>
          </p:cNvPr>
          <p:cNvCxnSpPr>
            <a:cxnSpLocks/>
          </p:cNvCxnSpPr>
          <p:nvPr/>
        </p:nvCxnSpPr>
        <p:spPr>
          <a:xfrm>
            <a:off x="2595563" y="1083469"/>
            <a:ext cx="0" cy="2780109"/>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FA09BC75-4C22-1A6F-D1D0-C8BB03387250}"/>
              </a:ext>
            </a:extLst>
          </p:cNvPr>
          <p:cNvCxnSpPr>
            <a:cxnSpLocks/>
          </p:cNvCxnSpPr>
          <p:nvPr/>
        </p:nvCxnSpPr>
        <p:spPr>
          <a:xfrm>
            <a:off x="2607469" y="3854450"/>
            <a:ext cx="748903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9361BD3B-752B-26E8-7DDC-28149A9AF203}"/>
              </a:ext>
            </a:extLst>
          </p:cNvPr>
          <p:cNvCxnSpPr>
            <a:endCxn id="7" idx="2"/>
          </p:cNvCxnSpPr>
          <p:nvPr/>
        </p:nvCxnSpPr>
        <p:spPr>
          <a:xfrm flipV="1">
            <a:off x="10083800" y="3440898"/>
            <a:ext cx="3913" cy="4135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5AA41175-C5F7-3081-E18E-25E9FD1134DB}"/>
              </a:ext>
            </a:extLst>
          </p:cNvPr>
          <p:cNvSpPr txBox="1"/>
          <p:nvPr/>
        </p:nvSpPr>
        <p:spPr>
          <a:xfrm>
            <a:off x="2246879" y="35421"/>
            <a:ext cx="1239078" cy="830997"/>
          </a:xfrm>
          <a:prstGeom prst="rect">
            <a:avLst/>
          </a:prstGeom>
          <a:noFill/>
        </p:spPr>
        <p:txBody>
          <a:bodyPr wrap="square" rtlCol="0">
            <a:spAutoFit/>
          </a:bodyPr>
          <a:lstStyle/>
          <a:p>
            <a:r>
              <a:rPr lang="en-US" sz="1600" dirty="0"/>
              <a:t>Enter the location manually</a:t>
            </a:r>
            <a:endParaRPr lang="en-IN" sz="1600" dirty="0"/>
          </a:p>
        </p:txBody>
      </p:sp>
      <p:sp>
        <p:nvSpPr>
          <p:cNvPr id="66" name="TextBox 65">
            <a:extLst>
              <a:ext uri="{FF2B5EF4-FFF2-40B4-BE49-F238E27FC236}">
                <a16:creationId xmlns:a16="http://schemas.microsoft.com/office/drawing/2014/main" id="{20AAA5BE-5E11-0D7B-BC2D-9EF5386DB58C}"/>
              </a:ext>
            </a:extLst>
          </p:cNvPr>
          <p:cNvSpPr txBox="1"/>
          <p:nvPr/>
        </p:nvSpPr>
        <p:spPr>
          <a:xfrm>
            <a:off x="5045386" y="762554"/>
            <a:ext cx="1239079" cy="584775"/>
          </a:xfrm>
          <a:prstGeom prst="rect">
            <a:avLst/>
          </a:prstGeom>
          <a:noFill/>
        </p:spPr>
        <p:txBody>
          <a:bodyPr wrap="square" rtlCol="0">
            <a:spAutoFit/>
          </a:bodyPr>
          <a:lstStyle/>
          <a:p>
            <a:r>
              <a:rPr lang="en-US" sz="1600" dirty="0"/>
              <a:t>Use current location</a:t>
            </a:r>
            <a:endParaRPr lang="en-IN" sz="1600" dirty="0"/>
          </a:p>
        </p:txBody>
      </p:sp>
      <p:cxnSp>
        <p:nvCxnSpPr>
          <p:cNvPr id="68" name="Straight Connector 67">
            <a:extLst>
              <a:ext uri="{FF2B5EF4-FFF2-40B4-BE49-F238E27FC236}">
                <a16:creationId xmlns:a16="http://schemas.microsoft.com/office/drawing/2014/main" id="{048ABEB6-AF3F-598A-814F-40E634CF3D3E}"/>
              </a:ext>
            </a:extLst>
          </p:cNvPr>
          <p:cNvCxnSpPr>
            <a:cxnSpLocks/>
          </p:cNvCxnSpPr>
          <p:nvPr/>
        </p:nvCxnSpPr>
        <p:spPr>
          <a:xfrm flipH="1">
            <a:off x="211931" y="1409700"/>
            <a:ext cx="49291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Straight Connector 69">
            <a:extLst>
              <a:ext uri="{FF2B5EF4-FFF2-40B4-BE49-F238E27FC236}">
                <a16:creationId xmlns:a16="http://schemas.microsoft.com/office/drawing/2014/main" id="{DAE8170F-06B5-FC27-42BA-7B3E73AEA879}"/>
              </a:ext>
            </a:extLst>
          </p:cNvPr>
          <p:cNvCxnSpPr/>
          <p:nvPr/>
        </p:nvCxnSpPr>
        <p:spPr>
          <a:xfrm>
            <a:off x="224790" y="1413510"/>
            <a:ext cx="0" cy="2450068"/>
          </a:xfrm>
          <a:prstGeom prst="line">
            <a:avLst/>
          </a:prstGeom>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603D064-99FD-151F-E737-DA0B8CC71C43}"/>
              </a:ext>
            </a:extLst>
          </p:cNvPr>
          <p:cNvCxnSpPr>
            <a:cxnSpLocks/>
          </p:cNvCxnSpPr>
          <p:nvPr/>
        </p:nvCxnSpPr>
        <p:spPr>
          <a:xfrm>
            <a:off x="211931" y="3863578"/>
            <a:ext cx="3100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880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AI-generated content may be incorrect.">
            <a:extLst>
              <a:ext uri="{FF2B5EF4-FFF2-40B4-BE49-F238E27FC236}">
                <a16:creationId xmlns:a16="http://schemas.microsoft.com/office/drawing/2014/main" id="{3D0C5334-FC90-2AA9-503E-8E049E0F9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6" y="1093763"/>
            <a:ext cx="1950163" cy="3979162"/>
          </a:xfrm>
          <a:prstGeom prst="rect">
            <a:avLst/>
          </a:prstGeom>
        </p:spPr>
      </p:pic>
      <p:pic>
        <p:nvPicPr>
          <p:cNvPr id="9" name="Picture 8" descr="A screenshot of a car&#10;&#10;AI-generated content may be incorrect.">
            <a:extLst>
              <a:ext uri="{FF2B5EF4-FFF2-40B4-BE49-F238E27FC236}">
                <a16:creationId xmlns:a16="http://schemas.microsoft.com/office/drawing/2014/main" id="{D79091FA-51DD-94DB-57CF-C36F338D2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881" y="1093762"/>
            <a:ext cx="2010436" cy="3979161"/>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D2F1C2E0-EF77-A028-A45F-9DD1B01CF2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880" y="1096279"/>
            <a:ext cx="1975026" cy="3979160"/>
          </a:xfrm>
          <a:prstGeom prst="rect">
            <a:avLst/>
          </a:prstGeom>
        </p:spPr>
      </p:pic>
      <p:pic>
        <p:nvPicPr>
          <p:cNvPr id="13" name="Picture 12" descr="A close-up of a car&#10;&#10;AI-generated content may be incorrect.">
            <a:extLst>
              <a:ext uri="{FF2B5EF4-FFF2-40B4-BE49-F238E27FC236}">
                <a16:creationId xmlns:a16="http://schemas.microsoft.com/office/drawing/2014/main" id="{D2AF4EA4-BAA4-A4B5-426C-FC5812D91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318" y="1093762"/>
            <a:ext cx="1985382" cy="3979160"/>
          </a:xfrm>
          <a:prstGeom prst="rect">
            <a:avLst/>
          </a:prstGeom>
        </p:spPr>
      </p:pic>
      <p:cxnSp>
        <p:nvCxnSpPr>
          <p:cNvPr id="17" name="Straight Arrow Connector 16">
            <a:extLst>
              <a:ext uri="{FF2B5EF4-FFF2-40B4-BE49-F238E27FC236}">
                <a16:creationId xmlns:a16="http://schemas.microsoft.com/office/drawing/2014/main" id="{26653A53-0A25-C45C-0A7E-BE124C4D1810}"/>
              </a:ext>
            </a:extLst>
          </p:cNvPr>
          <p:cNvCxnSpPr/>
          <p:nvPr/>
        </p:nvCxnSpPr>
        <p:spPr>
          <a:xfrm>
            <a:off x="2405270" y="1789043"/>
            <a:ext cx="109061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273786F3-E31B-B6BC-C63A-52467479498B}"/>
              </a:ext>
            </a:extLst>
          </p:cNvPr>
          <p:cNvCxnSpPr/>
          <p:nvPr/>
        </p:nvCxnSpPr>
        <p:spPr>
          <a:xfrm>
            <a:off x="5247861" y="4823791"/>
            <a:ext cx="11940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5F605E6-B485-FFB7-B56F-8D953A58ED49}"/>
              </a:ext>
            </a:extLst>
          </p:cNvPr>
          <p:cNvCxnSpPr>
            <a:cxnSpLocks/>
          </p:cNvCxnSpPr>
          <p:nvPr/>
        </p:nvCxnSpPr>
        <p:spPr>
          <a:xfrm>
            <a:off x="8204200" y="4823791"/>
            <a:ext cx="121011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683203B-A080-3882-02CE-A07ED9F34C8C}"/>
              </a:ext>
            </a:extLst>
          </p:cNvPr>
          <p:cNvCxnSpPr/>
          <p:nvPr/>
        </p:nvCxnSpPr>
        <p:spPr>
          <a:xfrm flipH="1">
            <a:off x="2560319" y="1280160"/>
            <a:ext cx="114300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233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1811D3D8-96E9-1A1D-E5BB-A9B73DF20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33" y="1371600"/>
            <a:ext cx="1912380" cy="3931920"/>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1C6765FE-6387-6361-2E43-0FA0EEAF1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83" y="1371600"/>
            <a:ext cx="1918313" cy="3931920"/>
          </a:xfrm>
          <a:prstGeom prst="rect">
            <a:avLst/>
          </a:prstGeom>
        </p:spPr>
      </p:pic>
      <p:pic>
        <p:nvPicPr>
          <p:cNvPr id="7" name="Picture 6" descr="A screen shot of a phone&#10;&#10;AI-generated content may be incorrect.">
            <a:extLst>
              <a:ext uri="{FF2B5EF4-FFF2-40B4-BE49-F238E27FC236}">
                <a16:creationId xmlns:a16="http://schemas.microsoft.com/office/drawing/2014/main" id="{7A07487A-AD42-1CC0-3016-5D742C492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357" y="1371600"/>
            <a:ext cx="1963910" cy="3931920"/>
          </a:xfrm>
          <a:prstGeom prst="rect">
            <a:avLst/>
          </a:prstGeom>
        </p:spPr>
      </p:pic>
      <p:pic>
        <p:nvPicPr>
          <p:cNvPr id="9" name="Picture 8" descr="A screen shot of a phone&#10;&#10;AI-generated content may be incorrect.">
            <a:extLst>
              <a:ext uri="{FF2B5EF4-FFF2-40B4-BE49-F238E27FC236}">
                <a16:creationId xmlns:a16="http://schemas.microsoft.com/office/drawing/2014/main" id="{00737969-BC27-2407-C4F1-726939C93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9549" y="1371600"/>
            <a:ext cx="1931220" cy="3882683"/>
          </a:xfrm>
          <a:prstGeom prst="rect">
            <a:avLst/>
          </a:prstGeom>
        </p:spPr>
      </p:pic>
      <p:cxnSp>
        <p:nvCxnSpPr>
          <p:cNvPr id="11" name="Straight Connector 10">
            <a:extLst>
              <a:ext uri="{FF2B5EF4-FFF2-40B4-BE49-F238E27FC236}">
                <a16:creationId xmlns:a16="http://schemas.microsoft.com/office/drawing/2014/main" id="{F4420F1B-0EF6-466E-D461-943F4B6C516B}"/>
              </a:ext>
            </a:extLst>
          </p:cNvPr>
          <p:cNvCxnSpPr/>
          <p:nvPr/>
        </p:nvCxnSpPr>
        <p:spPr>
          <a:xfrm>
            <a:off x="1114900" y="5130969"/>
            <a:ext cx="0" cy="413151"/>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13B928C-FA40-2D1B-DBA8-06104917EE8A}"/>
              </a:ext>
            </a:extLst>
          </p:cNvPr>
          <p:cNvCxnSpPr/>
          <p:nvPr/>
        </p:nvCxnSpPr>
        <p:spPr>
          <a:xfrm>
            <a:off x="1114900" y="5538044"/>
            <a:ext cx="302572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AD1CA276-B6C0-3255-9CAF-E678ABDB4584}"/>
              </a:ext>
            </a:extLst>
          </p:cNvPr>
          <p:cNvCxnSpPr>
            <a:cxnSpLocks/>
          </p:cNvCxnSpPr>
          <p:nvPr/>
        </p:nvCxnSpPr>
        <p:spPr>
          <a:xfrm flipV="1">
            <a:off x="4134546" y="5303520"/>
            <a:ext cx="3038" cy="240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678EA21E-5391-42DC-4322-173F6A881279}"/>
              </a:ext>
            </a:extLst>
          </p:cNvPr>
          <p:cNvCxnSpPr>
            <a:cxnSpLocks/>
          </p:cNvCxnSpPr>
          <p:nvPr/>
        </p:nvCxnSpPr>
        <p:spPr>
          <a:xfrm>
            <a:off x="1588294" y="5130969"/>
            <a:ext cx="0" cy="613646"/>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6BA6024A-17EB-C44B-9265-E1E82E0AB878}"/>
              </a:ext>
            </a:extLst>
          </p:cNvPr>
          <p:cNvCxnSpPr>
            <a:cxnSpLocks/>
          </p:cNvCxnSpPr>
          <p:nvPr/>
        </p:nvCxnSpPr>
        <p:spPr>
          <a:xfrm>
            <a:off x="1585913" y="5734050"/>
            <a:ext cx="5803399" cy="238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C81FB91E-0A58-3801-9053-CF2752590313}"/>
              </a:ext>
            </a:extLst>
          </p:cNvPr>
          <p:cNvCxnSpPr>
            <a:cxnSpLocks/>
            <a:endCxn id="7" idx="2"/>
          </p:cNvCxnSpPr>
          <p:nvPr/>
        </p:nvCxnSpPr>
        <p:spPr>
          <a:xfrm flipV="1">
            <a:off x="7389312" y="5303520"/>
            <a:ext cx="0" cy="4663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12B68BAD-7ED9-9913-6346-E4A176C91159}"/>
              </a:ext>
            </a:extLst>
          </p:cNvPr>
          <p:cNvCxnSpPr/>
          <p:nvPr/>
        </p:nvCxnSpPr>
        <p:spPr>
          <a:xfrm>
            <a:off x="2117845" y="5053742"/>
            <a:ext cx="72352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DBE61BC4-E83D-8AC0-98E9-476CE09116A3}"/>
              </a:ext>
            </a:extLst>
          </p:cNvPr>
          <p:cNvCxnSpPr>
            <a:cxnSpLocks/>
          </p:cNvCxnSpPr>
          <p:nvPr/>
        </p:nvCxnSpPr>
        <p:spPr>
          <a:xfrm flipV="1">
            <a:off x="2837730" y="1027109"/>
            <a:ext cx="0" cy="4024815"/>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03E3988B-33E7-28BF-C6FB-924A6954DF52}"/>
              </a:ext>
            </a:extLst>
          </p:cNvPr>
          <p:cNvCxnSpPr>
            <a:cxnSpLocks/>
          </p:cNvCxnSpPr>
          <p:nvPr/>
        </p:nvCxnSpPr>
        <p:spPr>
          <a:xfrm>
            <a:off x="2825353" y="1027109"/>
            <a:ext cx="748546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552A986E-9A9E-1665-5224-76DD9D31D241}"/>
              </a:ext>
            </a:extLst>
          </p:cNvPr>
          <p:cNvCxnSpPr>
            <a:cxnSpLocks/>
            <a:endCxn id="9" idx="0"/>
          </p:cNvCxnSpPr>
          <p:nvPr/>
        </p:nvCxnSpPr>
        <p:spPr>
          <a:xfrm>
            <a:off x="10295159" y="1027109"/>
            <a:ext cx="0" cy="3444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3D6BEC91-3007-6009-0FC9-4CEC000DADF6}"/>
              </a:ext>
            </a:extLst>
          </p:cNvPr>
          <p:cNvCxnSpPr/>
          <p:nvPr/>
        </p:nvCxnSpPr>
        <p:spPr>
          <a:xfrm flipH="1">
            <a:off x="2310213" y="1805940"/>
            <a:ext cx="13130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1795E1AF-3DF3-D273-0D30-68D96DE0C013}"/>
              </a:ext>
            </a:extLst>
          </p:cNvPr>
          <p:cNvCxnSpPr/>
          <p:nvPr/>
        </p:nvCxnSpPr>
        <p:spPr>
          <a:xfrm flipH="1">
            <a:off x="5935980" y="1809750"/>
            <a:ext cx="66294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A6C3B948-0650-A6BB-360F-408450C8A69E}"/>
              </a:ext>
            </a:extLst>
          </p:cNvPr>
          <p:cNvCxnSpPr>
            <a:cxnSpLocks/>
          </p:cNvCxnSpPr>
          <p:nvPr/>
        </p:nvCxnSpPr>
        <p:spPr>
          <a:xfrm>
            <a:off x="5932170" y="1793081"/>
            <a:ext cx="0" cy="473869"/>
          </a:xfrm>
          <a:prstGeom prst="line">
            <a:avLst/>
          </a:prstGeom>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6373AB35-3138-CFA7-81C2-91226C6FB292}"/>
              </a:ext>
            </a:extLst>
          </p:cNvPr>
          <p:cNvCxnSpPr>
            <a:cxnSpLocks/>
          </p:cNvCxnSpPr>
          <p:nvPr/>
        </p:nvCxnSpPr>
        <p:spPr>
          <a:xfrm flipH="1" flipV="1">
            <a:off x="2310213" y="2236470"/>
            <a:ext cx="3634578" cy="304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8928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824</TotalTime>
  <Words>1035</Words>
  <Application>Microsoft Office PowerPoint</Application>
  <PresentationFormat>Widescreen</PresentationFormat>
  <Paragraphs>85</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Bookman Old Style</vt:lpstr>
      <vt:lpstr>Nobile</vt:lpstr>
      <vt:lpstr>Office Theme</vt:lpstr>
      <vt:lpstr>CarRento Mobile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Harsha Sree Maddela</dc:creator>
  <cp:lastModifiedBy>Harsha Sree Maddela</cp:lastModifiedBy>
  <cp:revision>4</cp:revision>
  <dcterms:created xsi:type="dcterms:W3CDTF">2025-03-07T00:11:03Z</dcterms:created>
  <dcterms:modified xsi:type="dcterms:W3CDTF">2025-03-07T14:01:56Z</dcterms:modified>
</cp:coreProperties>
</file>